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1" r:id="rId23"/>
    <p:sldId id="290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000058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>
        <p:scale>
          <a:sx n="100" d="100"/>
          <a:sy n="100" d="100"/>
        </p:scale>
        <p:origin x="-17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</a:t>
            </a:r>
            <a:r>
              <a:rPr lang="ru-RU" sz="2160" b="1" i="0" u="none" strike="noStrike" baseline="0" dirty="0" smtClean="0"/>
              <a:t>226563</a:t>
            </a:r>
            <a:r>
              <a:rPr lang="ru-RU" dirty="0" smtClean="0"/>
              <a:t> тыс.руб</a:t>
            </a:r>
            <a:r>
              <a:rPr lang="ru-RU" dirty="0"/>
              <a:t>.</a:t>
            </a:r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Lbls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оздаровление детей</c:v>
                </c:pt>
                <c:pt idx="3">
                  <c:v>Дополнительное образование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29804</c:v>
                </c:pt>
                <c:pt idx="1">
                  <c:v>180866</c:v>
                </c:pt>
                <c:pt idx="2">
                  <c:v>959</c:v>
                </c:pt>
                <c:pt idx="3">
                  <c:v>9014</c:v>
                </c:pt>
                <c:pt idx="4">
                  <c:v>5920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</a:t>
            </a:r>
            <a:r>
              <a:rPr lang="ru-RU" sz="2160" b="1" i="0" u="none" strike="noStrike" baseline="0" dirty="0" smtClean="0"/>
              <a:t>202246 </a:t>
            </a:r>
            <a:r>
              <a:rPr lang="ru-RU" dirty="0" smtClean="0"/>
              <a:t>тыс.руб.</a:t>
            </a:r>
            <a:endParaRPr lang="ru-RU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Lbls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оздаровление детей</c:v>
                </c:pt>
                <c:pt idx="3">
                  <c:v>Дополнительное образование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28745</c:v>
                </c:pt>
                <c:pt idx="1">
                  <c:v>157679</c:v>
                </c:pt>
                <c:pt idx="2">
                  <c:v>1009</c:v>
                </c:pt>
                <c:pt idx="3">
                  <c:v>8880</c:v>
                </c:pt>
                <c:pt idx="4">
                  <c:v>5933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</a:t>
            </a:r>
            <a:r>
              <a:rPr lang="ru-RU" sz="2160" b="1" i="0" u="none" strike="noStrike" baseline="0" dirty="0" smtClean="0"/>
              <a:t>201209 </a:t>
            </a:r>
            <a:r>
              <a:rPr lang="ru-RU" dirty="0" smtClean="0"/>
              <a:t>тыс.руб</a:t>
            </a:r>
            <a:r>
              <a:rPr lang="ru-RU" dirty="0"/>
              <a:t>.</a:t>
            </a:r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5"/>
          <c:dLbls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Молодежная политика и оздаровление детей</c:v>
                </c:pt>
                <c:pt idx="3">
                  <c:v>Дополнительное образование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28745</c:v>
                </c:pt>
                <c:pt idx="1">
                  <c:v>156643</c:v>
                </c:pt>
                <c:pt idx="2">
                  <c:v>1009</c:v>
                </c:pt>
                <c:pt idx="3">
                  <c:v>8879</c:v>
                </c:pt>
                <c:pt idx="4">
                  <c:v>5933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Денежная компенсация стоимости проезда к месту работы и обратно педагогическим работникам образовательных учреждений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2019</c:v>
                </c:pt>
              </c:strCache>
            </c:strRef>
          </c:tx>
          <c:cat>
            <c:multiLvlStrRef>
              <c:f>Лист1!#ССЫЛКА!</c:f>
            </c:multiLvlStrRef>
          </c:cat>
          <c:val>
            <c:numRef>
              <c:f>Лист1!$A$2</c:f>
              <c:numCache>
                <c:formatCode>General</c:formatCode>
                <c:ptCount val="1"/>
                <c:pt idx="0">
                  <c:v>495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cat>
            <c:multiLvlStrRef>
              <c:f>Лист1!#ССЫЛКА!</c:f>
            </c:multiLvl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495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cat>
            <c:multiLvlStrRef>
              <c:f>Лист1!#ССЫЛКА!</c:f>
            </c:multiLvl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495</c:v>
                </c:pt>
              </c:numCache>
            </c:numRef>
          </c:val>
        </c:ser>
        <c:shape val="box"/>
        <c:axId val="197967232"/>
        <c:axId val="197969024"/>
        <c:axId val="0"/>
      </c:bar3DChart>
      <c:catAx>
        <c:axId val="197967232"/>
        <c:scaling>
          <c:orientation val="minMax"/>
        </c:scaling>
        <c:axPos val="b"/>
        <c:numFmt formatCode="General" sourceLinked="1"/>
        <c:majorTickMark val="none"/>
        <c:tickLblPos val="nextTo"/>
        <c:crossAx val="197969024"/>
        <c:crosses val="autoZero"/>
        <c:auto val="1"/>
        <c:lblAlgn val="ctr"/>
        <c:lblOffset val="100"/>
      </c:catAx>
      <c:valAx>
        <c:axId val="197969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Тыс. руб.</a:t>
                </a:r>
                <a:endParaRPr lang="ru-RU" dirty="0"/>
              </a:p>
            </c:rich>
          </c:tx>
          <c:layout/>
        </c:title>
        <c:numFmt formatCode="General" sourceLinked="1"/>
        <c:majorTickMark val="none"/>
        <c:tickLblPos val="nextTo"/>
        <c:crossAx val="197967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16508</c:v>
                </c:pt>
                <c:pt idx="1">
                  <c:v>16799</c:v>
                </c:pt>
                <c:pt idx="2">
                  <c:v>17450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 и кинемографии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4209</c:v>
                </c:pt>
                <c:pt idx="1">
                  <c:v>4215</c:v>
                </c:pt>
                <c:pt idx="2">
                  <c:v>4215</c:v>
                </c:pt>
              </c:numCache>
            </c:numRef>
          </c:val>
        </c:ser>
        <c:dLbls>
          <c:showVal val="1"/>
        </c:dLbls>
        <c:shape val="box"/>
        <c:axId val="210497536"/>
        <c:axId val="210499072"/>
        <c:axId val="0"/>
      </c:bar3DChart>
      <c:catAx>
        <c:axId val="210497536"/>
        <c:scaling>
          <c:orientation val="minMax"/>
        </c:scaling>
        <c:axPos val="b"/>
        <c:numFmt formatCode="General" sourceLinked="1"/>
        <c:majorTickMark val="none"/>
        <c:tickLblPos val="nextTo"/>
        <c:crossAx val="210499072"/>
        <c:crosses val="autoZero"/>
        <c:auto val="1"/>
        <c:lblAlgn val="ctr"/>
        <c:lblOffset val="100"/>
      </c:catAx>
      <c:valAx>
        <c:axId val="2104990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Тыс. руб.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210497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580</c:v>
                </c:pt>
                <c:pt idx="1">
                  <c:v>1080</c:v>
                </c:pt>
                <c:pt idx="2">
                  <c:v>1080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4918</c:v>
                </c:pt>
                <c:pt idx="1">
                  <c:v>4918</c:v>
                </c:pt>
                <c:pt idx="2">
                  <c:v>4918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19439</c:v>
                </c:pt>
                <c:pt idx="1">
                  <c:v>19266</c:v>
                </c:pt>
                <c:pt idx="2">
                  <c:v>19266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1656</c:v>
                </c:pt>
                <c:pt idx="1">
                  <c:v>1461</c:v>
                </c:pt>
                <c:pt idx="2">
                  <c:v>1461</c:v>
                </c:pt>
              </c:numCache>
            </c:numRef>
          </c:val>
        </c:ser>
        <c:dLbls>
          <c:showVal val="1"/>
        </c:dLbls>
        <c:shape val="box"/>
        <c:axId val="210845696"/>
        <c:axId val="210847232"/>
        <c:axId val="0"/>
      </c:bar3DChart>
      <c:catAx>
        <c:axId val="2108456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0847232"/>
        <c:crosses val="autoZero"/>
        <c:auto val="1"/>
        <c:lblAlgn val="ctr"/>
        <c:lblOffset val="100"/>
      </c:catAx>
      <c:valAx>
        <c:axId val="210847232"/>
        <c:scaling>
          <c:orientation val="minMax"/>
        </c:scaling>
        <c:axPos val="l"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 smtClean="0"/>
                  <a:t>Тыс.руб.</a:t>
                </a:r>
                <a:endParaRPr lang="ru-RU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0845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1C1A5-E0A4-49E3-A372-A597EB8577C5}" type="doc">
      <dgm:prSet loTypeId="urn:microsoft.com/office/officeart/2005/8/layout/hierarchy1" loCatId="hierarchy" qsTypeId="urn:microsoft.com/office/officeart/2005/8/quickstyle/simple4" qsCatId="simple" csTypeId="urn:microsoft.com/office/officeart/2005/8/colors/colorful5" csCatId="colorful" phldr="1"/>
      <dgm:spPr/>
    </dgm:pt>
    <dgm:pt modelId="{C545ABD4-997A-454A-B063-722DF8066D1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Составление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проекта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бюджета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основывается на</a:t>
          </a:r>
        </a:p>
      </dgm:t>
    </dgm:pt>
    <dgm:pt modelId="{6CB102B4-933F-4969-87D0-1C5A8A5D0DBA}" type="parTrans" cxnId="{3A8CA82B-FBFF-4813-A74A-4DCE6C363511}">
      <dgm:prSet/>
      <dgm:spPr/>
      <dgm:t>
        <a:bodyPr/>
        <a:lstStyle/>
        <a:p>
          <a:endParaRPr lang="ru-RU" sz="3200"/>
        </a:p>
      </dgm:t>
    </dgm:pt>
    <dgm:pt modelId="{F627F42D-5820-4AF5-A1D8-42E40AD40836}" type="sibTrans" cxnId="{3A8CA82B-FBFF-4813-A74A-4DCE6C363511}">
      <dgm:prSet/>
      <dgm:spPr/>
      <dgm:t>
        <a:bodyPr/>
        <a:lstStyle/>
        <a:p>
          <a:endParaRPr lang="ru-RU" sz="3200"/>
        </a:p>
      </dgm:t>
    </dgm:pt>
    <dgm:pt modelId="{56B0B0FA-2149-47EA-A676-BF6E718C191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программах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Мантуровского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Курской области</a:t>
          </a:r>
        </a:p>
      </dgm:t>
    </dgm:pt>
    <dgm:pt modelId="{E2E91C36-9B6B-438E-8112-4C0962B4EA8D}" type="parTrans" cxnId="{5B0824E3-021A-4F7B-B7E9-CD729A2DCD84}">
      <dgm:prSet/>
      <dgm:spPr/>
      <dgm:t>
        <a:bodyPr/>
        <a:lstStyle/>
        <a:p>
          <a:endParaRPr lang="ru-RU" sz="3200"/>
        </a:p>
      </dgm:t>
    </dgm:pt>
    <dgm:pt modelId="{B5D5842E-DD02-49D5-B8E2-A635261A9142}" type="sibTrans" cxnId="{5B0824E3-021A-4F7B-B7E9-CD729A2DCD84}">
      <dgm:prSet/>
      <dgm:spPr/>
      <dgm:t>
        <a:bodyPr/>
        <a:lstStyle/>
        <a:p>
          <a:endParaRPr lang="ru-RU" sz="3200"/>
        </a:p>
      </dgm:t>
    </dgm:pt>
    <dgm:pt modelId="{BDD9469E-EC36-463D-B03B-C749FE92E03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Основных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направлениях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бюджетной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налоговой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политики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Мантуровского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Курской области</a:t>
          </a:r>
        </a:p>
      </dgm:t>
    </dgm:pt>
    <dgm:pt modelId="{DDDFED71-D07E-478E-B5B0-B5A76F6157F5}" type="parTrans" cxnId="{169E4640-CF3E-4138-9FA6-848875A26942}">
      <dgm:prSet/>
      <dgm:spPr/>
      <dgm:t>
        <a:bodyPr/>
        <a:lstStyle/>
        <a:p>
          <a:endParaRPr lang="ru-RU" sz="3200"/>
        </a:p>
      </dgm:t>
    </dgm:pt>
    <dgm:pt modelId="{B5FA734A-4C99-428E-A83F-979971A80749}" type="sibTrans" cxnId="{169E4640-CF3E-4138-9FA6-848875A26942}">
      <dgm:prSet/>
      <dgm:spPr/>
      <dgm:t>
        <a:bodyPr/>
        <a:lstStyle/>
        <a:p>
          <a:endParaRPr lang="ru-RU" sz="3200"/>
        </a:p>
      </dgm:t>
    </dgm:pt>
    <dgm:pt modelId="{0E9939F0-30A6-4C2A-9B4A-3C9C2E24AA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Прогнозе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экономического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развития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Мантуровского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Курской области</a:t>
          </a:r>
        </a:p>
      </dgm:t>
    </dgm:pt>
    <dgm:pt modelId="{8D31E539-24F0-4EC5-B0CD-047C54B2482D}" type="parTrans" cxnId="{7AB3037F-36FF-4E70-AEE9-FABE62E332BA}">
      <dgm:prSet/>
      <dgm:spPr/>
      <dgm:t>
        <a:bodyPr/>
        <a:lstStyle/>
        <a:p>
          <a:endParaRPr lang="ru-RU" sz="3200"/>
        </a:p>
      </dgm:t>
    </dgm:pt>
    <dgm:pt modelId="{63225E6F-70D7-43F9-BDFC-298D756B2EF3}" type="sibTrans" cxnId="{7AB3037F-36FF-4E70-AEE9-FABE62E332BA}">
      <dgm:prSet/>
      <dgm:spPr/>
      <dgm:t>
        <a:bodyPr/>
        <a:lstStyle/>
        <a:p>
          <a:endParaRPr lang="ru-RU" sz="3200"/>
        </a:p>
      </dgm:t>
    </dgm:pt>
    <dgm:pt modelId="{5436F492-8D87-4D6D-85EE-C343564EA96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Бюджетном послании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Президента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Российской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Федерации</a:t>
          </a:r>
        </a:p>
      </dgm:t>
    </dgm:pt>
    <dgm:pt modelId="{4B4C7760-A587-42CA-A868-23AAB6B07BA2}" type="parTrans" cxnId="{DF2D1168-1F16-4548-859E-20E1656C8FB6}">
      <dgm:prSet/>
      <dgm:spPr/>
      <dgm:t>
        <a:bodyPr/>
        <a:lstStyle/>
        <a:p>
          <a:endParaRPr lang="ru-RU" sz="3200"/>
        </a:p>
      </dgm:t>
    </dgm:pt>
    <dgm:pt modelId="{470CBB75-F446-464A-8EF4-753CEBDCEEEC}" type="sibTrans" cxnId="{DF2D1168-1F16-4548-859E-20E1656C8FB6}">
      <dgm:prSet/>
      <dgm:spPr/>
      <dgm:t>
        <a:bodyPr/>
        <a:lstStyle/>
        <a:p>
          <a:endParaRPr lang="ru-RU" sz="3200"/>
        </a:p>
      </dgm:t>
    </dgm:pt>
    <dgm:pt modelId="{0ACBD703-5301-4158-A9E2-5A4E4CC55FCF}" type="pres">
      <dgm:prSet presAssocID="{20F1C1A5-E0A4-49E3-A372-A597EB8577C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F1050B-C612-4761-BA6D-DAE09689B4F2}" type="pres">
      <dgm:prSet presAssocID="{C545ABD4-997A-454A-B063-722DF8066D10}" presName="hierRoot1" presStyleCnt="0"/>
      <dgm:spPr/>
    </dgm:pt>
    <dgm:pt modelId="{1FBF23B6-407B-46B8-B8DE-7FE66D64302D}" type="pres">
      <dgm:prSet presAssocID="{C545ABD4-997A-454A-B063-722DF8066D10}" presName="composite" presStyleCnt="0"/>
      <dgm:spPr/>
    </dgm:pt>
    <dgm:pt modelId="{C92353E5-D5A0-491D-AC2D-C8542E9C5FF1}" type="pres">
      <dgm:prSet presAssocID="{C545ABD4-997A-454A-B063-722DF8066D10}" presName="background" presStyleLbl="node0" presStyleIdx="0" presStyleCnt="1"/>
      <dgm:spPr/>
    </dgm:pt>
    <dgm:pt modelId="{CE67DE18-E9B2-4886-807F-E057E6C40B02}" type="pres">
      <dgm:prSet presAssocID="{C545ABD4-997A-454A-B063-722DF8066D10}" presName="text" presStyleLbl="fgAcc0" presStyleIdx="0" presStyleCnt="1" custScaleX="120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B283F6-85DF-4B4C-98AB-00474405A062}" type="pres">
      <dgm:prSet presAssocID="{C545ABD4-997A-454A-B063-722DF8066D10}" presName="hierChild2" presStyleCnt="0"/>
      <dgm:spPr/>
    </dgm:pt>
    <dgm:pt modelId="{5932BC85-C546-4015-B4F2-7E5837384570}" type="pres">
      <dgm:prSet presAssocID="{E2E91C36-9B6B-438E-8112-4C0962B4EA8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341279C-67C9-4D9D-BFD7-AADEB33AC0F3}" type="pres">
      <dgm:prSet presAssocID="{56B0B0FA-2149-47EA-A676-BF6E718C1914}" presName="hierRoot2" presStyleCnt="0"/>
      <dgm:spPr/>
    </dgm:pt>
    <dgm:pt modelId="{AE7324F3-1238-46E9-BE07-2221E8DCED7D}" type="pres">
      <dgm:prSet presAssocID="{56B0B0FA-2149-47EA-A676-BF6E718C1914}" presName="composite2" presStyleCnt="0"/>
      <dgm:spPr/>
    </dgm:pt>
    <dgm:pt modelId="{1A6B0559-B051-49E6-8163-754385B31C4C}" type="pres">
      <dgm:prSet presAssocID="{56B0B0FA-2149-47EA-A676-BF6E718C1914}" presName="background2" presStyleLbl="node2" presStyleIdx="0" presStyleCnt="4"/>
      <dgm:spPr/>
    </dgm:pt>
    <dgm:pt modelId="{9A4D8285-2544-42C9-9AFD-5D6581F3F797}" type="pres">
      <dgm:prSet presAssocID="{56B0B0FA-2149-47EA-A676-BF6E718C1914}" presName="text2" presStyleLbl="fgAcc2" presStyleIdx="0" presStyleCnt="4" custScaleY="171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3F361-6169-4432-A30F-37A12A2A3604}" type="pres">
      <dgm:prSet presAssocID="{56B0B0FA-2149-47EA-A676-BF6E718C1914}" presName="hierChild3" presStyleCnt="0"/>
      <dgm:spPr/>
    </dgm:pt>
    <dgm:pt modelId="{1211DB9D-781E-4D83-8005-57BE271B7D4A}" type="pres">
      <dgm:prSet presAssocID="{DDDFED71-D07E-478E-B5B0-B5A76F6157F5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56C2237-DCFF-49DB-A2DC-67AFF859472B}" type="pres">
      <dgm:prSet presAssocID="{BDD9469E-EC36-463D-B03B-C749FE92E03A}" presName="hierRoot2" presStyleCnt="0"/>
      <dgm:spPr/>
    </dgm:pt>
    <dgm:pt modelId="{50CBA5CB-1AD7-46B6-9C0B-FB4270407C9F}" type="pres">
      <dgm:prSet presAssocID="{BDD9469E-EC36-463D-B03B-C749FE92E03A}" presName="composite2" presStyleCnt="0"/>
      <dgm:spPr/>
    </dgm:pt>
    <dgm:pt modelId="{A83FA97E-FA42-4F55-9A7B-2EC9E0B241A6}" type="pres">
      <dgm:prSet presAssocID="{BDD9469E-EC36-463D-B03B-C749FE92E03A}" presName="background2" presStyleLbl="node2" presStyleIdx="1" presStyleCnt="4"/>
      <dgm:spPr/>
    </dgm:pt>
    <dgm:pt modelId="{F2BB7304-F411-41C5-BF2F-77F902ECE3EF}" type="pres">
      <dgm:prSet presAssocID="{BDD9469E-EC36-463D-B03B-C749FE92E03A}" presName="text2" presStyleLbl="fgAcc2" presStyleIdx="1" presStyleCnt="4" custScaleY="171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ED53C-6EFA-4183-A582-0A6CE768F272}" type="pres">
      <dgm:prSet presAssocID="{BDD9469E-EC36-463D-B03B-C749FE92E03A}" presName="hierChild3" presStyleCnt="0"/>
      <dgm:spPr/>
    </dgm:pt>
    <dgm:pt modelId="{0279CC93-8248-464C-895D-588F1F069F69}" type="pres">
      <dgm:prSet presAssocID="{8D31E539-24F0-4EC5-B0CD-047C54B2482D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F089430-41D8-4E27-9721-4A1493D0CDDC}" type="pres">
      <dgm:prSet presAssocID="{0E9939F0-30A6-4C2A-9B4A-3C9C2E24AAA4}" presName="hierRoot2" presStyleCnt="0"/>
      <dgm:spPr/>
    </dgm:pt>
    <dgm:pt modelId="{96DCE9AD-8ADF-48DE-816C-1FBE9B0AC206}" type="pres">
      <dgm:prSet presAssocID="{0E9939F0-30A6-4C2A-9B4A-3C9C2E24AAA4}" presName="composite2" presStyleCnt="0"/>
      <dgm:spPr/>
    </dgm:pt>
    <dgm:pt modelId="{70AED6F2-D0D7-4AB8-BFAA-514E4EBB5EAF}" type="pres">
      <dgm:prSet presAssocID="{0E9939F0-30A6-4C2A-9B4A-3C9C2E24AAA4}" presName="background2" presStyleLbl="node2" presStyleIdx="2" presStyleCnt="4"/>
      <dgm:spPr/>
    </dgm:pt>
    <dgm:pt modelId="{999AB54F-FFC5-4EF7-9C09-EC12BAFFBB74}" type="pres">
      <dgm:prSet presAssocID="{0E9939F0-30A6-4C2A-9B4A-3C9C2E24AAA4}" presName="text2" presStyleLbl="fgAcc2" presStyleIdx="2" presStyleCnt="4" custScaleY="171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B9F16-DA71-4640-9741-83DBD3048335}" type="pres">
      <dgm:prSet presAssocID="{0E9939F0-30A6-4C2A-9B4A-3C9C2E24AAA4}" presName="hierChild3" presStyleCnt="0"/>
      <dgm:spPr/>
    </dgm:pt>
    <dgm:pt modelId="{12CC39BD-DB68-4310-A1BD-F073309F9D67}" type="pres">
      <dgm:prSet presAssocID="{4B4C7760-A587-42CA-A868-23AAB6B07BA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87BA7C5-BA74-4D9D-B169-AF51532AA417}" type="pres">
      <dgm:prSet presAssocID="{5436F492-8D87-4D6D-85EE-C343564EA961}" presName="hierRoot2" presStyleCnt="0"/>
      <dgm:spPr/>
    </dgm:pt>
    <dgm:pt modelId="{C66EE859-0411-43F1-8CC8-DEA90103F3E8}" type="pres">
      <dgm:prSet presAssocID="{5436F492-8D87-4D6D-85EE-C343564EA961}" presName="composite2" presStyleCnt="0"/>
      <dgm:spPr/>
    </dgm:pt>
    <dgm:pt modelId="{DB70EADF-D630-4CB4-9A61-5A91DC18E9C2}" type="pres">
      <dgm:prSet presAssocID="{5436F492-8D87-4D6D-85EE-C343564EA961}" presName="background2" presStyleLbl="node2" presStyleIdx="3" presStyleCnt="4"/>
      <dgm:spPr/>
    </dgm:pt>
    <dgm:pt modelId="{813DE248-721B-4B11-86A1-23E82D68C53D}" type="pres">
      <dgm:prSet presAssocID="{5436F492-8D87-4D6D-85EE-C343564EA961}" presName="text2" presStyleLbl="fgAcc2" presStyleIdx="3" presStyleCnt="4" custScaleY="171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8AC254-895C-4E2E-AF82-81D7E58C0879}" type="pres">
      <dgm:prSet presAssocID="{5436F492-8D87-4D6D-85EE-C343564EA961}" presName="hierChild3" presStyleCnt="0"/>
      <dgm:spPr/>
    </dgm:pt>
  </dgm:ptLst>
  <dgm:cxnLst>
    <dgm:cxn modelId="{3B845510-450E-46E1-A1A0-E9CE83908087}" type="presOf" srcId="{56B0B0FA-2149-47EA-A676-BF6E718C1914}" destId="{9A4D8285-2544-42C9-9AFD-5D6581F3F797}" srcOrd="0" destOrd="0" presId="urn:microsoft.com/office/officeart/2005/8/layout/hierarchy1"/>
    <dgm:cxn modelId="{169E4640-CF3E-4138-9FA6-848875A26942}" srcId="{C545ABD4-997A-454A-B063-722DF8066D10}" destId="{BDD9469E-EC36-463D-B03B-C749FE92E03A}" srcOrd="1" destOrd="0" parTransId="{DDDFED71-D07E-478E-B5B0-B5A76F6157F5}" sibTransId="{B5FA734A-4C99-428E-A83F-979971A80749}"/>
    <dgm:cxn modelId="{6B3E44F7-CCA5-4010-BA11-3DDEE1BB344E}" type="presOf" srcId="{8D31E539-24F0-4EC5-B0CD-047C54B2482D}" destId="{0279CC93-8248-464C-895D-588F1F069F69}" srcOrd="0" destOrd="0" presId="urn:microsoft.com/office/officeart/2005/8/layout/hierarchy1"/>
    <dgm:cxn modelId="{EAF109FF-4C88-42CC-8096-CBC7FA86FC43}" type="presOf" srcId="{20F1C1A5-E0A4-49E3-A372-A597EB8577C5}" destId="{0ACBD703-5301-4158-A9E2-5A4E4CC55FCF}" srcOrd="0" destOrd="0" presId="urn:microsoft.com/office/officeart/2005/8/layout/hierarchy1"/>
    <dgm:cxn modelId="{7AB3037F-36FF-4E70-AEE9-FABE62E332BA}" srcId="{C545ABD4-997A-454A-B063-722DF8066D10}" destId="{0E9939F0-30A6-4C2A-9B4A-3C9C2E24AAA4}" srcOrd="2" destOrd="0" parTransId="{8D31E539-24F0-4EC5-B0CD-047C54B2482D}" sibTransId="{63225E6F-70D7-43F9-BDFC-298D756B2EF3}"/>
    <dgm:cxn modelId="{CF0F6C00-BE79-4DA7-AD94-14EEF6DED5BE}" type="presOf" srcId="{4B4C7760-A587-42CA-A868-23AAB6B07BA2}" destId="{12CC39BD-DB68-4310-A1BD-F073309F9D67}" srcOrd="0" destOrd="0" presId="urn:microsoft.com/office/officeart/2005/8/layout/hierarchy1"/>
    <dgm:cxn modelId="{D6C76747-809C-4339-92E2-BF93FCBD0208}" type="presOf" srcId="{E2E91C36-9B6B-438E-8112-4C0962B4EA8D}" destId="{5932BC85-C546-4015-B4F2-7E5837384570}" srcOrd="0" destOrd="0" presId="urn:microsoft.com/office/officeart/2005/8/layout/hierarchy1"/>
    <dgm:cxn modelId="{3A8CA82B-FBFF-4813-A74A-4DCE6C363511}" srcId="{20F1C1A5-E0A4-49E3-A372-A597EB8577C5}" destId="{C545ABD4-997A-454A-B063-722DF8066D10}" srcOrd="0" destOrd="0" parTransId="{6CB102B4-933F-4969-87D0-1C5A8A5D0DBA}" sibTransId="{F627F42D-5820-4AF5-A1D8-42E40AD40836}"/>
    <dgm:cxn modelId="{5B0824E3-021A-4F7B-B7E9-CD729A2DCD84}" srcId="{C545ABD4-997A-454A-B063-722DF8066D10}" destId="{56B0B0FA-2149-47EA-A676-BF6E718C1914}" srcOrd="0" destOrd="0" parTransId="{E2E91C36-9B6B-438E-8112-4C0962B4EA8D}" sibTransId="{B5D5842E-DD02-49D5-B8E2-A635261A9142}"/>
    <dgm:cxn modelId="{01FFADFF-2B94-48FC-B32C-6A99B5C1E561}" type="presOf" srcId="{C545ABD4-997A-454A-B063-722DF8066D10}" destId="{CE67DE18-E9B2-4886-807F-E057E6C40B02}" srcOrd="0" destOrd="0" presId="urn:microsoft.com/office/officeart/2005/8/layout/hierarchy1"/>
    <dgm:cxn modelId="{2AD0D0A5-CC01-41F9-BE56-7867820A00C8}" type="presOf" srcId="{DDDFED71-D07E-478E-B5B0-B5A76F6157F5}" destId="{1211DB9D-781E-4D83-8005-57BE271B7D4A}" srcOrd="0" destOrd="0" presId="urn:microsoft.com/office/officeart/2005/8/layout/hierarchy1"/>
    <dgm:cxn modelId="{2D167DFF-D653-4DAA-BC4E-2E4F988EF4A4}" type="presOf" srcId="{5436F492-8D87-4D6D-85EE-C343564EA961}" destId="{813DE248-721B-4B11-86A1-23E82D68C53D}" srcOrd="0" destOrd="0" presId="urn:microsoft.com/office/officeart/2005/8/layout/hierarchy1"/>
    <dgm:cxn modelId="{8039EE28-658C-4120-8E12-35DE0C0D1BCE}" type="presOf" srcId="{BDD9469E-EC36-463D-B03B-C749FE92E03A}" destId="{F2BB7304-F411-41C5-BF2F-77F902ECE3EF}" srcOrd="0" destOrd="0" presId="urn:microsoft.com/office/officeart/2005/8/layout/hierarchy1"/>
    <dgm:cxn modelId="{7CA8EA73-EBB1-4A8F-AEE2-687A89DCE082}" type="presOf" srcId="{0E9939F0-30A6-4C2A-9B4A-3C9C2E24AAA4}" destId="{999AB54F-FFC5-4EF7-9C09-EC12BAFFBB74}" srcOrd="0" destOrd="0" presId="urn:microsoft.com/office/officeart/2005/8/layout/hierarchy1"/>
    <dgm:cxn modelId="{DF2D1168-1F16-4548-859E-20E1656C8FB6}" srcId="{C545ABD4-997A-454A-B063-722DF8066D10}" destId="{5436F492-8D87-4D6D-85EE-C343564EA961}" srcOrd="3" destOrd="0" parTransId="{4B4C7760-A587-42CA-A868-23AAB6B07BA2}" sibTransId="{470CBB75-F446-464A-8EF4-753CEBDCEEEC}"/>
    <dgm:cxn modelId="{C116FAB7-04A0-435B-84BF-EB3979446A85}" type="presParOf" srcId="{0ACBD703-5301-4158-A9E2-5A4E4CC55FCF}" destId="{A9F1050B-C612-4761-BA6D-DAE09689B4F2}" srcOrd="0" destOrd="0" presId="urn:microsoft.com/office/officeart/2005/8/layout/hierarchy1"/>
    <dgm:cxn modelId="{A0B9CD77-FDA0-4A83-8889-125933E9FD91}" type="presParOf" srcId="{A9F1050B-C612-4761-BA6D-DAE09689B4F2}" destId="{1FBF23B6-407B-46B8-B8DE-7FE66D64302D}" srcOrd="0" destOrd="0" presId="urn:microsoft.com/office/officeart/2005/8/layout/hierarchy1"/>
    <dgm:cxn modelId="{C20030EC-93B8-448B-8A3F-CD49A840DC78}" type="presParOf" srcId="{1FBF23B6-407B-46B8-B8DE-7FE66D64302D}" destId="{C92353E5-D5A0-491D-AC2D-C8542E9C5FF1}" srcOrd="0" destOrd="0" presId="urn:microsoft.com/office/officeart/2005/8/layout/hierarchy1"/>
    <dgm:cxn modelId="{7709791C-9EB5-41B9-80CF-7FC52A975112}" type="presParOf" srcId="{1FBF23B6-407B-46B8-B8DE-7FE66D64302D}" destId="{CE67DE18-E9B2-4886-807F-E057E6C40B02}" srcOrd="1" destOrd="0" presId="urn:microsoft.com/office/officeart/2005/8/layout/hierarchy1"/>
    <dgm:cxn modelId="{27F7814E-F887-42BF-A4D1-6DFC918A718D}" type="presParOf" srcId="{A9F1050B-C612-4761-BA6D-DAE09689B4F2}" destId="{1AB283F6-85DF-4B4C-98AB-00474405A062}" srcOrd="1" destOrd="0" presId="urn:microsoft.com/office/officeart/2005/8/layout/hierarchy1"/>
    <dgm:cxn modelId="{99120D58-362D-4056-8435-9015066254B5}" type="presParOf" srcId="{1AB283F6-85DF-4B4C-98AB-00474405A062}" destId="{5932BC85-C546-4015-B4F2-7E5837384570}" srcOrd="0" destOrd="0" presId="urn:microsoft.com/office/officeart/2005/8/layout/hierarchy1"/>
    <dgm:cxn modelId="{2603FC07-4B3A-4287-9CEA-0A6AF10718FC}" type="presParOf" srcId="{1AB283F6-85DF-4B4C-98AB-00474405A062}" destId="{C341279C-67C9-4D9D-BFD7-AADEB33AC0F3}" srcOrd="1" destOrd="0" presId="urn:microsoft.com/office/officeart/2005/8/layout/hierarchy1"/>
    <dgm:cxn modelId="{17482D40-1DAF-468C-B895-40573D99B6FC}" type="presParOf" srcId="{C341279C-67C9-4D9D-BFD7-AADEB33AC0F3}" destId="{AE7324F3-1238-46E9-BE07-2221E8DCED7D}" srcOrd="0" destOrd="0" presId="urn:microsoft.com/office/officeart/2005/8/layout/hierarchy1"/>
    <dgm:cxn modelId="{4D5251BA-DF61-45F3-872F-9BE3D53561FD}" type="presParOf" srcId="{AE7324F3-1238-46E9-BE07-2221E8DCED7D}" destId="{1A6B0559-B051-49E6-8163-754385B31C4C}" srcOrd="0" destOrd="0" presId="urn:microsoft.com/office/officeart/2005/8/layout/hierarchy1"/>
    <dgm:cxn modelId="{18974C21-463A-4241-9784-8F752ADCB0C5}" type="presParOf" srcId="{AE7324F3-1238-46E9-BE07-2221E8DCED7D}" destId="{9A4D8285-2544-42C9-9AFD-5D6581F3F797}" srcOrd="1" destOrd="0" presId="urn:microsoft.com/office/officeart/2005/8/layout/hierarchy1"/>
    <dgm:cxn modelId="{83F0586E-B9DA-436F-A5D9-B3ED7900BB0B}" type="presParOf" srcId="{C341279C-67C9-4D9D-BFD7-AADEB33AC0F3}" destId="{A953F361-6169-4432-A30F-37A12A2A3604}" srcOrd="1" destOrd="0" presId="urn:microsoft.com/office/officeart/2005/8/layout/hierarchy1"/>
    <dgm:cxn modelId="{4B843243-B8D8-48A8-AD4F-4127329A1198}" type="presParOf" srcId="{1AB283F6-85DF-4B4C-98AB-00474405A062}" destId="{1211DB9D-781E-4D83-8005-57BE271B7D4A}" srcOrd="2" destOrd="0" presId="urn:microsoft.com/office/officeart/2005/8/layout/hierarchy1"/>
    <dgm:cxn modelId="{3E6E055A-D434-4F1D-9A12-EFE8E1954234}" type="presParOf" srcId="{1AB283F6-85DF-4B4C-98AB-00474405A062}" destId="{556C2237-DCFF-49DB-A2DC-67AFF859472B}" srcOrd="3" destOrd="0" presId="urn:microsoft.com/office/officeart/2005/8/layout/hierarchy1"/>
    <dgm:cxn modelId="{B4CF68E3-5045-4172-8524-EEF196922E88}" type="presParOf" srcId="{556C2237-DCFF-49DB-A2DC-67AFF859472B}" destId="{50CBA5CB-1AD7-46B6-9C0B-FB4270407C9F}" srcOrd="0" destOrd="0" presId="urn:microsoft.com/office/officeart/2005/8/layout/hierarchy1"/>
    <dgm:cxn modelId="{4D300359-0D7A-48AB-9E28-EBBA2214FC03}" type="presParOf" srcId="{50CBA5CB-1AD7-46B6-9C0B-FB4270407C9F}" destId="{A83FA97E-FA42-4F55-9A7B-2EC9E0B241A6}" srcOrd="0" destOrd="0" presId="urn:microsoft.com/office/officeart/2005/8/layout/hierarchy1"/>
    <dgm:cxn modelId="{AB496DCD-292A-4393-964A-E999325E7DCA}" type="presParOf" srcId="{50CBA5CB-1AD7-46B6-9C0B-FB4270407C9F}" destId="{F2BB7304-F411-41C5-BF2F-77F902ECE3EF}" srcOrd="1" destOrd="0" presId="urn:microsoft.com/office/officeart/2005/8/layout/hierarchy1"/>
    <dgm:cxn modelId="{66F83733-3AE3-4D01-B1C1-5E53E4620566}" type="presParOf" srcId="{556C2237-DCFF-49DB-A2DC-67AFF859472B}" destId="{AB5ED53C-6EFA-4183-A582-0A6CE768F272}" srcOrd="1" destOrd="0" presId="urn:microsoft.com/office/officeart/2005/8/layout/hierarchy1"/>
    <dgm:cxn modelId="{F32C7E35-4F0D-4EFB-99EF-662DA426D9F4}" type="presParOf" srcId="{1AB283F6-85DF-4B4C-98AB-00474405A062}" destId="{0279CC93-8248-464C-895D-588F1F069F69}" srcOrd="4" destOrd="0" presId="urn:microsoft.com/office/officeart/2005/8/layout/hierarchy1"/>
    <dgm:cxn modelId="{063D94FF-82CA-40A1-8EA6-48DADDFF1674}" type="presParOf" srcId="{1AB283F6-85DF-4B4C-98AB-00474405A062}" destId="{3F089430-41D8-4E27-9721-4A1493D0CDDC}" srcOrd="5" destOrd="0" presId="urn:microsoft.com/office/officeart/2005/8/layout/hierarchy1"/>
    <dgm:cxn modelId="{8D77A614-11ED-4817-8D88-BDD52C8894E4}" type="presParOf" srcId="{3F089430-41D8-4E27-9721-4A1493D0CDDC}" destId="{96DCE9AD-8ADF-48DE-816C-1FBE9B0AC206}" srcOrd="0" destOrd="0" presId="urn:microsoft.com/office/officeart/2005/8/layout/hierarchy1"/>
    <dgm:cxn modelId="{10636A26-FCEC-4892-ADCE-20F739F7C052}" type="presParOf" srcId="{96DCE9AD-8ADF-48DE-816C-1FBE9B0AC206}" destId="{70AED6F2-D0D7-4AB8-BFAA-514E4EBB5EAF}" srcOrd="0" destOrd="0" presId="urn:microsoft.com/office/officeart/2005/8/layout/hierarchy1"/>
    <dgm:cxn modelId="{A2B2D21D-6F94-4998-B838-8E11C151CA1C}" type="presParOf" srcId="{96DCE9AD-8ADF-48DE-816C-1FBE9B0AC206}" destId="{999AB54F-FFC5-4EF7-9C09-EC12BAFFBB74}" srcOrd="1" destOrd="0" presId="urn:microsoft.com/office/officeart/2005/8/layout/hierarchy1"/>
    <dgm:cxn modelId="{ECB64B21-C7CC-46D8-8F92-82B9F8C7DBD6}" type="presParOf" srcId="{3F089430-41D8-4E27-9721-4A1493D0CDDC}" destId="{627B9F16-DA71-4640-9741-83DBD3048335}" srcOrd="1" destOrd="0" presId="urn:microsoft.com/office/officeart/2005/8/layout/hierarchy1"/>
    <dgm:cxn modelId="{7E72536F-2785-4B7C-AA92-F7D5FA533EB4}" type="presParOf" srcId="{1AB283F6-85DF-4B4C-98AB-00474405A062}" destId="{12CC39BD-DB68-4310-A1BD-F073309F9D67}" srcOrd="6" destOrd="0" presId="urn:microsoft.com/office/officeart/2005/8/layout/hierarchy1"/>
    <dgm:cxn modelId="{7F7B6C17-3863-44E0-8E4A-DA418EC69317}" type="presParOf" srcId="{1AB283F6-85DF-4B4C-98AB-00474405A062}" destId="{D87BA7C5-BA74-4D9D-B169-AF51532AA417}" srcOrd="7" destOrd="0" presId="urn:microsoft.com/office/officeart/2005/8/layout/hierarchy1"/>
    <dgm:cxn modelId="{73C8E646-21DA-4D8B-A060-02759128F96B}" type="presParOf" srcId="{D87BA7C5-BA74-4D9D-B169-AF51532AA417}" destId="{C66EE859-0411-43F1-8CC8-DEA90103F3E8}" srcOrd="0" destOrd="0" presId="urn:microsoft.com/office/officeart/2005/8/layout/hierarchy1"/>
    <dgm:cxn modelId="{F225B22B-781C-4A87-B282-224DB6104755}" type="presParOf" srcId="{C66EE859-0411-43F1-8CC8-DEA90103F3E8}" destId="{DB70EADF-D630-4CB4-9A61-5A91DC18E9C2}" srcOrd="0" destOrd="0" presId="urn:microsoft.com/office/officeart/2005/8/layout/hierarchy1"/>
    <dgm:cxn modelId="{324D13A8-ADF4-416F-9807-B087CCACE89B}" type="presParOf" srcId="{C66EE859-0411-43F1-8CC8-DEA90103F3E8}" destId="{813DE248-721B-4B11-86A1-23E82D68C53D}" srcOrd="1" destOrd="0" presId="urn:microsoft.com/office/officeart/2005/8/layout/hierarchy1"/>
    <dgm:cxn modelId="{25B115C3-0B64-4281-BACF-39BFB12BB258}" type="presParOf" srcId="{D87BA7C5-BA74-4D9D-B169-AF51532AA417}" destId="{FD8AC254-895C-4E2E-AF82-81D7E58C08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043B7-32BC-485B-BD90-99373962BD50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A97CB8C-63AE-41A9-B52C-4029A0A32FE1}">
      <dgm:prSet phldrT="[Текст]"/>
      <dgm:spPr/>
      <dgm:t>
        <a:bodyPr/>
        <a:lstStyle/>
        <a:p>
          <a:r>
            <a:rPr lang="ru-RU" dirty="0" smtClean="0"/>
            <a:t>Доходы бюджета</a:t>
          </a:r>
          <a:endParaRPr lang="ru-RU" dirty="0"/>
        </a:p>
      </dgm:t>
    </dgm:pt>
    <dgm:pt modelId="{502D9F02-C797-45E6-8FFD-6894580DB106}" type="parTrans" cxnId="{6F282B22-7674-4F4A-B022-1C8A86B99284}">
      <dgm:prSet/>
      <dgm:spPr/>
      <dgm:t>
        <a:bodyPr/>
        <a:lstStyle/>
        <a:p>
          <a:endParaRPr lang="ru-RU"/>
        </a:p>
      </dgm:t>
    </dgm:pt>
    <dgm:pt modelId="{66888A0C-A2E3-48FB-B76B-3E767966BF35}" type="sibTrans" cxnId="{6F282B22-7674-4F4A-B022-1C8A86B99284}">
      <dgm:prSet/>
      <dgm:spPr/>
      <dgm:t>
        <a:bodyPr/>
        <a:lstStyle/>
        <a:p>
          <a:endParaRPr lang="ru-RU"/>
        </a:p>
      </dgm:t>
    </dgm:pt>
    <dgm:pt modelId="{159188E2-5E9E-4AF8-AD15-9E016C296AAA}">
      <dgm:prSet phldrT="[Текст]" custT="1"/>
      <dgm:spPr/>
      <dgm:t>
        <a:bodyPr/>
        <a:lstStyle/>
        <a:p>
          <a:pPr algn="ctr"/>
          <a:r>
            <a:rPr lang="ru-RU" sz="1400" b="1" baseline="0" dirty="0" smtClean="0">
              <a:latin typeface="+mj-lt"/>
            </a:rPr>
            <a:t>Налоговые доходы</a:t>
          </a:r>
        </a:p>
        <a:p>
          <a:pPr algn="l"/>
          <a:r>
            <a:rPr lang="ru-RU" sz="1200" baseline="0" dirty="0" smtClean="0">
              <a:latin typeface="+mn-lt"/>
            </a:rPr>
            <a:t>поступления от уплаты налогов, установленных Налоговым кодексом Российской Федерации, например:</a:t>
          </a:r>
          <a:endParaRPr lang="ru-RU" sz="1200" baseline="0" dirty="0">
            <a:latin typeface="+mn-lt"/>
          </a:endParaRPr>
        </a:p>
      </dgm:t>
    </dgm:pt>
    <dgm:pt modelId="{DF9DD492-7210-4993-AEBF-097AA9C9F91F}" type="parTrans" cxnId="{43D3C60A-323B-49B5-B681-6168F7FF2DD3}">
      <dgm:prSet/>
      <dgm:spPr/>
      <dgm:t>
        <a:bodyPr/>
        <a:lstStyle/>
        <a:p>
          <a:endParaRPr lang="ru-RU"/>
        </a:p>
      </dgm:t>
    </dgm:pt>
    <dgm:pt modelId="{355E3B6C-8375-4487-AE9E-A333E2F2D048}" type="sibTrans" cxnId="{43D3C60A-323B-49B5-B681-6168F7FF2DD3}">
      <dgm:prSet/>
      <dgm:spPr/>
      <dgm:t>
        <a:bodyPr/>
        <a:lstStyle/>
        <a:p>
          <a:endParaRPr lang="ru-RU"/>
        </a:p>
      </dgm:t>
    </dgm:pt>
    <dgm:pt modelId="{F86794A1-EC9F-4B5D-AD0D-51F3090B3BE8}">
      <dgm:prSet phldrT="[Текст]" custT="1"/>
      <dgm:spPr/>
      <dgm:t>
        <a:bodyPr/>
        <a:lstStyle/>
        <a:p>
          <a:pPr algn="l"/>
          <a:r>
            <a:rPr lang="ru-RU" sz="1200" baseline="0" dirty="0" smtClean="0">
              <a:latin typeface="+mn-lt"/>
            </a:rPr>
            <a:t>налог на доходы физических лиц</a:t>
          </a:r>
          <a:endParaRPr lang="ru-RU" sz="1200" baseline="0" dirty="0">
            <a:latin typeface="+mn-lt"/>
          </a:endParaRPr>
        </a:p>
      </dgm:t>
    </dgm:pt>
    <dgm:pt modelId="{6151C096-0E43-4339-9FFF-DBB285FF5943}" type="parTrans" cxnId="{BF96417B-DB7B-4E77-9AFF-2073CB71A576}">
      <dgm:prSet/>
      <dgm:spPr/>
      <dgm:t>
        <a:bodyPr/>
        <a:lstStyle/>
        <a:p>
          <a:endParaRPr lang="ru-RU"/>
        </a:p>
      </dgm:t>
    </dgm:pt>
    <dgm:pt modelId="{4374EDB4-DD37-4D7D-B9A1-873D1D4734CE}" type="sibTrans" cxnId="{BF96417B-DB7B-4E77-9AFF-2073CB71A576}">
      <dgm:prSet/>
      <dgm:spPr/>
      <dgm:t>
        <a:bodyPr/>
        <a:lstStyle/>
        <a:p>
          <a:endParaRPr lang="ru-RU"/>
        </a:p>
      </dgm:t>
    </dgm:pt>
    <dgm:pt modelId="{A9CD00EF-55F2-40FE-982B-36FB1A3EC293}">
      <dgm:prSet phldrT="[Текст]" custT="1"/>
      <dgm:spPr/>
      <dgm:t>
        <a:bodyPr/>
        <a:lstStyle/>
        <a:p>
          <a:pPr algn="l"/>
          <a:r>
            <a:rPr lang="ru-RU" sz="1200" baseline="0" dirty="0" smtClean="0">
              <a:latin typeface="+mn-lt"/>
            </a:rPr>
            <a:t>государственная пошлина</a:t>
          </a:r>
          <a:endParaRPr lang="ru-RU" sz="1200" baseline="0" dirty="0">
            <a:latin typeface="+mn-lt"/>
          </a:endParaRPr>
        </a:p>
      </dgm:t>
    </dgm:pt>
    <dgm:pt modelId="{B41F721E-1969-48B2-A7F0-23CDA4E0AD19}" type="parTrans" cxnId="{B5ADA7C5-C490-46C5-B17B-63C8F32217DE}">
      <dgm:prSet/>
      <dgm:spPr/>
      <dgm:t>
        <a:bodyPr/>
        <a:lstStyle/>
        <a:p>
          <a:endParaRPr lang="ru-RU"/>
        </a:p>
      </dgm:t>
    </dgm:pt>
    <dgm:pt modelId="{D38C4707-5420-48F3-85D8-652C11A344A6}" type="sibTrans" cxnId="{B5ADA7C5-C490-46C5-B17B-63C8F32217DE}">
      <dgm:prSet/>
      <dgm:spPr/>
      <dgm:t>
        <a:bodyPr/>
        <a:lstStyle/>
        <a:p>
          <a:endParaRPr lang="ru-RU"/>
        </a:p>
      </dgm:t>
    </dgm:pt>
    <dgm:pt modelId="{12D2A2EC-9348-4892-83E3-7E66023F4EFD}">
      <dgm:prSet phldrT="[Текст]" custT="1"/>
      <dgm:spPr/>
      <dgm:t>
        <a:bodyPr/>
        <a:lstStyle/>
        <a:p>
          <a:pPr algn="l"/>
          <a:r>
            <a:rPr lang="ru-RU" sz="1200" baseline="0" dirty="0" smtClean="0">
              <a:latin typeface="+mn-lt"/>
            </a:rPr>
            <a:t>другие</a:t>
          </a:r>
          <a:endParaRPr lang="ru-RU" sz="1200" baseline="0" dirty="0">
            <a:latin typeface="+mn-lt"/>
          </a:endParaRPr>
        </a:p>
      </dgm:t>
    </dgm:pt>
    <dgm:pt modelId="{8294B9DA-3CA6-4E3B-88B0-722749046451}" type="parTrans" cxnId="{E3D699AA-A7F2-42F4-BBEE-E6405069EEE2}">
      <dgm:prSet/>
      <dgm:spPr/>
      <dgm:t>
        <a:bodyPr/>
        <a:lstStyle/>
        <a:p>
          <a:endParaRPr lang="ru-RU"/>
        </a:p>
      </dgm:t>
    </dgm:pt>
    <dgm:pt modelId="{6BCCD5DB-41CD-45E1-BF03-D1EB46BC8AC7}" type="sibTrans" cxnId="{E3D699AA-A7F2-42F4-BBEE-E6405069EEE2}">
      <dgm:prSet/>
      <dgm:spPr/>
      <dgm:t>
        <a:bodyPr/>
        <a:lstStyle/>
        <a:p>
          <a:endParaRPr lang="ru-RU"/>
        </a:p>
      </dgm:t>
    </dgm:pt>
    <dgm:pt modelId="{9DB77458-27B5-4059-AD25-3AFF5424F57F}">
      <dgm:prSet phldrT="[Текст]" custT="1"/>
      <dgm:spPr/>
      <dgm:t>
        <a:bodyPr/>
        <a:lstStyle/>
        <a:p>
          <a:pPr algn="ctr"/>
          <a:r>
            <a:rPr lang="ru-RU" sz="1400" b="1" baseline="0" dirty="0" smtClean="0">
              <a:latin typeface="+mj-lt"/>
            </a:rPr>
            <a:t>Неналоговые доходы</a:t>
          </a:r>
        </a:p>
        <a:p>
          <a:pPr algn="l"/>
          <a:r>
            <a:rPr lang="ru-RU" sz="1000" baseline="0" dirty="0" smtClean="0">
              <a:latin typeface="+mn-lt"/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</a:r>
          <a:endParaRPr lang="ru-RU" sz="1000" b="0" baseline="0" dirty="0">
            <a:latin typeface="+mn-lt"/>
          </a:endParaRPr>
        </a:p>
      </dgm:t>
    </dgm:pt>
    <dgm:pt modelId="{E9B3C52B-16F3-4CBE-A864-0C50F7332352}" type="parTrans" cxnId="{2096DE91-B350-40D8-B62B-96C04AAB2D1D}">
      <dgm:prSet/>
      <dgm:spPr/>
      <dgm:t>
        <a:bodyPr/>
        <a:lstStyle/>
        <a:p>
          <a:endParaRPr lang="ru-RU"/>
        </a:p>
      </dgm:t>
    </dgm:pt>
    <dgm:pt modelId="{B451A156-850F-4A1C-959C-B7DBE6B034BF}" type="sibTrans" cxnId="{2096DE91-B350-40D8-B62B-96C04AAB2D1D}">
      <dgm:prSet/>
      <dgm:spPr/>
      <dgm:t>
        <a:bodyPr/>
        <a:lstStyle/>
        <a:p>
          <a:endParaRPr lang="ru-RU"/>
        </a:p>
      </dgm:t>
    </dgm:pt>
    <dgm:pt modelId="{A9B38BF5-E586-4CBD-843F-11F45B0F6CB5}">
      <dgm:prSet phldrT="[Текст]" custT="1"/>
      <dgm:spPr/>
      <dgm:t>
        <a:bodyPr/>
        <a:lstStyle/>
        <a:p>
          <a:pPr algn="ctr"/>
          <a:r>
            <a:rPr lang="ru-RU" sz="1400" b="1" dirty="0" smtClean="0">
              <a:latin typeface="+mn-lt"/>
            </a:rPr>
            <a:t>Безвозмездные поступления</a:t>
          </a:r>
        </a:p>
        <a:p>
          <a:pPr algn="l"/>
          <a:r>
            <a:rPr lang="ru-RU" sz="1050" dirty="0" smtClean="0">
              <a:latin typeface="+mn-lt"/>
            </a:rPr>
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</a:t>
          </a:r>
          <a:endParaRPr lang="ru-RU" sz="500" b="1" baseline="0" dirty="0">
            <a:latin typeface="+mn-lt"/>
          </a:endParaRPr>
        </a:p>
      </dgm:t>
    </dgm:pt>
    <dgm:pt modelId="{472D3887-2331-44EC-BCD5-BB1FF403C25A}" type="sibTrans" cxnId="{7CD4CFE0-0242-4193-8C32-AF9EABB52255}">
      <dgm:prSet/>
      <dgm:spPr/>
      <dgm:t>
        <a:bodyPr/>
        <a:lstStyle/>
        <a:p>
          <a:endParaRPr lang="ru-RU"/>
        </a:p>
      </dgm:t>
    </dgm:pt>
    <dgm:pt modelId="{398F0B39-8CEA-4ECA-A9BE-2790DFF3020A}" type="parTrans" cxnId="{7CD4CFE0-0242-4193-8C32-AF9EABB52255}">
      <dgm:prSet/>
      <dgm:spPr/>
      <dgm:t>
        <a:bodyPr/>
        <a:lstStyle/>
        <a:p>
          <a:endParaRPr lang="ru-RU"/>
        </a:p>
      </dgm:t>
    </dgm:pt>
    <dgm:pt modelId="{E4A28C65-3E05-4045-98C5-D57F65B6CCBB}">
      <dgm:prSet phldrT="[Текст]" custT="1"/>
      <dgm:spPr/>
      <dgm:t>
        <a:bodyPr/>
        <a:lstStyle/>
        <a:p>
          <a:pPr algn="l"/>
          <a:r>
            <a:rPr lang="ru-RU" sz="1000" b="0" baseline="0" dirty="0" smtClean="0">
              <a:latin typeface="+mn-lt"/>
            </a:rPr>
            <a:t>Доходы от использования государственного имущества</a:t>
          </a:r>
          <a:endParaRPr lang="ru-RU" sz="1000" b="0" baseline="0" dirty="0">
            <a:latin typeface="+mn-lt"/>
          </a:endParaRPr>
        </a:p>
      </dgm:t>
    </dgm:pt>
    <dgm:pt modelId="{FFC01FF3-67C5-46C3-BC03-EA6CDFC6520D}" type="parTrans" cxnId="{4157F7E2-2934-40B4-975B-A9F08B63FE9D}">
      <dgm:prSet/>
      <dgm:spPr/>
      <dgm:t>
        <a:bodyPr/>
        <a:lstStyle/>
        <a:p>
          <a:endParaRPr lang="ru-RU"/>
        </a:p>
      </dgm:t>
    </dgm:pt>
    <dgm:pt modelId="{6AF395D5-6300-4B5C-B56C-9AD74FE26332}" type="sibTrans" cxnId="{4157F7E2-2934-40B4-975B-A9F08B63FE9D}">
      <dgm:prSet/>
      <dgm:spPr/>
      <dgm:t>
        <a:bodyPr/>
        <a:lstStyle/>
        <a:p>
          <a:endParaRPr lang="ru-RU"/>
        </a:p>
      </dgm:t>
    </dgm:pt>
    <dgm:pt modelId="{F706C320-43DB-4C98-8523-9829906EFACE}">
      <dgm:prSet phldrT="[Текст]" custT="1"/>
      <dgm:spPr/>
      <dgm:t>
        <a:bodyPr/>
        <a:lstStyle/>
        <a:p>
          <a:pPr algn="l"/>
          <a:r>
            <a:rPr lang="ru-RU" sz="1000" b="0" baseline="0" dirty="0" smtClean="0">
              <a:latin typeface="+mn-lt"/>
            </a:rPr>
            <a:t>Плата за негативное воздействие на окружающую среду</a:t>
          </a:r>
          <a:endParaRPr lang="ru-RU" sz="1000" b="0" baseline="0" dirty="0">
            <a:latin typeface="+mn-lt"/>
          </a:endParaRPr>
        </a:p>
      </dgm:t>
    </dgm:pt>
    <dgm:pt modelId="{D57BF1B8-2A90-4016-8419-97A8964B3844}" type="parTrans" cxnId="{DB42C489-DD23-4305-85BF-71C3751E81E1}">
      <dgm:prSet/>
      <dgm:spPr/>
      <dgm:t>
        <a:bodyPr/>
        <a:lstStyle/>
        <a:p>
          <a:endParaRPr lang="ru-RU"/>
        </a:p>
      </dgm:t>
    </dgm:pt>
    <dgm:pt modelId="{E78A5485-29AA-4E96-A306-5A7E8436F31F}" type="sibTrans" cxnId="{DB42C489-DD23-4305-85BF-71C3751E81E1}">
      <dgm:prSet/>
      <dgm:spPr/>
      <dgm:t>
        <a:bodyPr/>
        <a:lstStyle/>
        <a:p>
          <a:endParaRPr lang="ru-RU"/>
        </a:p>
      </dgm:t>
    </dgm:pt>
    <dgm:pt modelId="{8946A5CB-A078-4BED-95CC-8F90EC32F136}">
      <dgm:prSet phldrT="[Текст]" custT="1"/>
      <dgm:spPr/>
      <dgm:t>
        <a:bodyPr/>
        <a:lstStyle/>
        <a:p>
          <a:pPr algn="l"/>
          <a:r>
            <a:rPr lang="ru-RU" sz="1000" b="0" baseline="0" dirty="0" smtClean="0">
              <a:latin typeface="+mn-lt"/>
            </a:rPr>
            <a:t>другие</a:t>
          </a:r>
          <a:endParaRPr lang="ru-RU" sz="1000" b="0" baseline="0" dirty="0">
            <a:latin typeface="+mn-lt"/>
          </a:endParaRPr>
        </a:p>
      </dgm:t>
    </dgm:pt>
    <dgm:pt modelId="{89D10C36-FA58-493D-B116-51D592B09BA0}" type="parTrans" cxnId="{BBC78100-5C89-4AE8-AA29-DB4CC09302EF}">
      <dgm:prSet/>
      <dgm:spPr/>
      <dgm:t>
        <a:bodyPr/>
        <a:lstStyle/>
        <a:p>
          <a:endParaRPr lang="ru-RU"/>
        </a:p>
      </dgm:t>
    </dgm:pt>
    <dgm:pt modelId="{79812905-D170-4CA0-BABC-0A96178F2498}" type="sibTrans" cxnId="{BBC78100-5C89-4AE8-AA29-DB4CC09302EF}">
      <dgm:prSet/>
      <dgm:spPr/>
      <dgm:t>
        <a:bodyPr/>
        <a:lstStyle/>
        <a:p>
          <a:endParaRPr lang="ru-RU"/>
        </a:p>
      </dgm:t>
    </dgm:pt>
    <dgm:pt modelId="{5F523B94-F3B2-42AB-BE68-5FFE1BC57565}" type="pres">
      <dgm:prSet presAssocID="{CE9043B7-32BC-485B-BD90-99373962BD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BA316-3328-4DB7-89A5-714974F3904D}" type="pres">
      <dgm:prSet presAssocID="{2A97CB8C-63AE-41A9-B52C-4029A0A32FE1}" presName="centerShape" presStyleLbl="node0" presStyleIdx="0" presStyleCnt="1" custScaleX="66926" custScaleY="63620"/>
      <dgm:spPr/>
      <dgm:t>
        <a:bodyPr/>
        <a:lstStyle/>
        <a:p>
          <a:endParaRPr lang="ru-RU"/>
        </a:p>
      </dgm:t>
    </dgm:pt>
    <dgm:pt modelId="{0AED6669-9925-48D9-B357-DBD39F2CDE70}" type="pres">
      <dgm:prSet presAssocID="{DF9DD492-7210-4993-AEBF-097AA9C9F91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745C31F-7D0A-4B9F-B709-9B45D4F52655}" type="pres">
      <dgm:prSet presAssocID="{159188E2-5E9E-4AF8-AD15-9E016C296AAA}" presName="node" presStyleLbl="node1" presStyleIdx="0" presStyleCnt="3" custScaleX="101531" custScaleY="13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25419-3A82-4208-ABB1-F3CE283A7523}" type="pres">
      <dgm:prSet presAssocID="{E9B3C52B-16F3-4CBE-A864-0C50F733235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1D96300-9B88-458A-A08B-950A993F7780}" type="pres">
      <dgm:prSet presAssocID="{9DB77458-27B5-4059-AD25-3AFF5424F57F}" presName="node" presStyleLbl="node1" presStyleIdx="1" presStyleCnt="3" custScaleX="121264" custScaleY="118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99181-943E-4433-92CF-247B8A22D2F1}" type="pres">
      <dgm:prSet presAssocID="{398F0B39-8CEA-4ECA-A9BE-2790DFF3020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2F73928-A7DC-478B-B059-CEFC9AC1F492}" type="pres">
      <dgm:prSet presAssocID="{A9B38BF5-E586-4CBD-843F-11F45B0F6CB5}" presName="node" presStyleLbl="node1" presStyleIdx="2" presStyleCnt="3" custScaleX="104251" custScaleY="109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D699AA-A7F2-42F4-BBEE-E6405069EEE2}" srcId="{159188E2-5E9E-4AF8-AD15-9E016C296AAA}" destId="{12D2A2EC-9348-4892-83E3-7E66023F4EFD}" srcOrd="2" destOrd="0" parTransId="{8294B9DA-3CA6-4E3B-88B0-722749046451}" sibTransId="{6BCCD5DB-41CD-45E1-BF03-D1EB46BC8AC7}"/>
    <dgm:cxn modelId="{B6E04DC8-36DD-4DE5-BD40-C665FA0A6298}" type="presOf" srcId="{CE9043B7-32BC-485B-BD90-99373962BD50}" destId="{5F523B94-F3B2-42AB-BE68-5FFE1BC57565}" srcOrd="0" destOrd="0" presId="urn:microsoft.com/office/officeart/2005/8/layout/radial4"/>
    <dgm:cxn modelId="{2096DE91-B350-40D8-B62B-96C04AAB2D1D}" srcId="{2A97CB8C-63AE-41A9-B52C-4029A0A32FE1}" destId="{9DB77458-27B5-4059-AD25-3AFF5424F57F}" srcOrd="1" destOrd="0" parTransId="{E9B3C52B-16F3-4CBE-A864-0C50F7332352}" sibTransId="{B451A156-850F-4A1C-959C-B7DBE6B034BF}"/>
    <dgm:cxn modelId="{ECD53DE4-F4C0-40A1-9E5A-530A37E92693}" type="presOf" srcId="{398F0B39-8CEA-4ECA-A9BE-2790DFF3020A}" destId="{D1699181-943E-4433-92CF-247B8A22D2F1}" srcOrd="0" destOrd="0" presId="urn:microsoft.com/office/officeart/2005/8/layout/radial4"/>
    <dgm:cxn modelId="{B5ADA7C5-C490-46C5-B17B-63C8F32217DE}" srcId="{159188E2-5E9E-4AF8-AD15-9E016C296AAA}" destId="{A9CD00EF-55F2-40FE-982B-36FB1A3EC293}" srcOrd="1" destOrd="0" parTransId="{B41F721E-1969-48B2-A7F0-23CDA4E0AD19}" sibTransId="{D38C4707-5420-48F3-85D8-652C11A344A6}"/>
    <dgm:cxn modelId="{28B75D67-9B3D-4979-9FA9-7596CFBA83C2}" type="presOf" srcId="{E4A28C65-3E05-4045-98C5-D57F65B6CCBB}" destId="{51D96300-9B88-458A-A08B-950A993F7780}" srcOrd="0" destOrd="1" presId="urn:microsoft.com/office/officeart/2005/8/layout/radial4"/>
    <dgm:cxn modelId="{6F282B22-7674-4F4A-B022-1C8A86B99284}" srcId="{CE9043B7-32BC-485B-BD90-99373962BD50}" destId="{2A97CB8C-63AE-41A9-B52C-4029A0A32FE1}" srcOrd="0" destOrd="0" parTransId="{502D9F02-C797-45E6-8FFD-6894580DB106}" sibTransId="{66888A0C-A2E3-48FB-B76B-3E767966BF35}"/>
    <dgm:cxn modelId="{FED3EDE8-E201-463A-898E-240A38C8692B}" type="presOf" srcId="{12D2A2EC-9348-4892-83E3-7E66023F4EFD}" destId="{E745C31F-7D0A-4B9F-B709-9B45D4F52655}" srcOrd="0" destOrd="3" presId="urn:microsoft.com/office/officeart/2005/8/layout/radial4"/>
    <dgm:cxn modelId="{BF96417B-DB7B-4E77-9AFF-2073CB71A576}" srcId="{159188E2-5E9E-4AF8-AD15-9E016C296AAA}" destId="{F86794A1-EC9F-4B5D-AD0D-51F3090B3BE8}" srcOrd="0" destOrd="0" parTransId="{6151C096-0E43-4339-9FFF-DBB285FF5943}" sibTransId="{4374EDB4-DD37-4D7D-B9A1-873D1D4734CE}"/>
    <dgm:cxn modelId="{0D928946-1038-4DB3-8EC7-BF274464946A}" type="presOf" srcId="{159188E2-5E9E-4AF8-AD15-9E016C296AAA}" destId="{E745C31F-7D0A-4B9F-B709-9B45D4F52655}" srcOrd="0" destOrd="0" presId="urn:microsoft.com/office/officeart/2005/8/layout/radial4"/>
    <dgm:cxn modelId="{4157F7E2-2934-40B4-975B-A9F08B63FE9D}" srcId="{9DB77458-27B5-4059-AD25-3AFF5424F57F}" destId="{E4A28C65-3E05-4045-98C5-D57F65B6CCBB}" srcOrd="0" destOrd="0" parTransId="{FFC01FF3-67C5-46C3-BC03-EA6CDFC6520D}" sibTransId="{6AF395D5-6300-4B5C-B56C-9AD74FE26332}"/>
    <dgm:cxn modelId="{43D3C60A-323B-49B5-B681-6168F7FF2DD3}" srcId="{2A97CB8C-63AE-41A9-B52C-4029A0A32FE1}" destId="{159188E2-5E9E-4AF8-AD15-9E016C296AAA}" srcOrd="0" destOrd="0" parTransId="{DF9DD492-7210-4993-AEBF-097AA9C9F91F}" sibTransId="{355E3B6C-8375-4487-AE9E-A333E2F2D048}"/>
    <dgm:cxn modelId="{B1D1062B-7B0C-4857-A816-586817C4B825}" type="presOf" srcId="{E9B3C52B-16F3-4CBE-A864-0C50F7332352}" destId="{87D25419-3A82-4208-ABB1-F3CE283A7523}" srcOrd="0" destOrd="0" presId="urn:microsoft.com/office/officeart/2005/8/layout/radial4"/>
    <dgm:cxn modelId="{C55D58AD-47C6-42A2-82E3-3814A82EC5DF}" type="presOf" srcId="{8946A5CB-A078-4BED-95CC-8F90EC32F136}" destId="{51D96300-9B88-458A-A08B-950A993F7780}" srcOrd="0" destOrd="3" presId="urn:microsoft.com/office/officeart/2005/8/layout/radial4"/>
    <dgm:cxn modelId="{61878CFB-1305-4E1E-9662-DAA4A42C49AB}" type="presOf" srcId="{A9CD00EF-55F2-40FE-982B-36FB1A3EC293}" destId="{E745C31F-7D0A-4B9F-B709-9B45D4F52655}" srcOrd="0" destOrd="2" presId="urn:microsoft.com/office/officeart/2005/8/layout/radial4"/>
    <dgm:cxn modelId="{9B1C2A38-3D63-43A4-8A04-B19EFF3C369B}" type="presOf" srcId="{DF9DD492-7210-4993-AEBF-097AA9C9F91F}" destId="{0AED6669-9925-48D9-B357-DBD39F2CDE70}" srcOrd="0" destOrd="0" presId="urn:microsoft.com/office/officeart/2005/8/layout/radial4"/>
    <dgm:cxn modelId="{7CD4CFE0-0242-4193-8C32-AF9EABB52255}" srcId="{2A97CB8C-63AE-41A9-B52C-4029A0A32FE1}" destId="{A9B38BF5-E586-4CBD-843F-11F45B0F6CB5}" srcOrd="2" destOrd="0" parTransId="{398F0B39-8CEA-4ECA-A9BE-2790DFF3020A}" sibTransId="{472D3887-2331-44EC-BCD5-BB1FF403C25A}"/>
    <dgm:cxn modelId="{AA9D8A90-1B97-4E9F-BE97-115FAD64BC5F}" type="presOf" srcId="{2A97CB8C-63AE-41A9-B52C-4029A0A32FE1}" destId="{8C9BA316-3328-4DB7-89A5-714974F3904D}" srcOrd="0" destOrd="0" presId="urn:microsoft.com/office/officeart/2005/8/layout/radial4"/>
    <dgm:cxn modelId="{DB42C489-DD23-4305-85BF-71C3751E81E1}" srcId="{9DB77458-27B5-4059-AD25-3AFF5424F57F}" destId="{F706C320-43DB-4C98-8523-9829906EFACE}" srcOrd="1" destOrd="0" parTransId="{D57BF1B8-2A90-4016-8419-97A8964B3844}" sibTransId="{E78A5485-29AA-4E96-A306-5A7E8436F31F}"/>
    <dgm:cxn modelId="{04280776-D47E-42AB-85A5-AC9D87EAA6C9}" type="presOf" srcId="{F86794A1-EC9F-4B5D-AD0D-51F3090B3BE8}" destId="{E745C31F-7D0A-4B9F-B709-9B45D4F52655}" srcOrd="0" destOrd="1" presId="urn:microsoft.com/office/officeart/2005/8/layout/radial4"/>
    <dgm:cxn modelId="{BA02F4C4-FB2C-40CB-82D2-13E482F226F9}" type="presOf" srcId="{A9B38BF5-E586-4CBD-843F-11F45B0F6CB5}" destId="{F2F73928-A7DC-478B-B059-CEFC9AC1F492}" srcOrd="0" destOrd="0" presId="urn:microsoft.com/office/officeart/2005/8/layout/radial4"/>
    <dgm:cxn modelId="{BBC78100-5C89-4AE8-AA29-DB4CC09302EF}" srcId="{9DB77458-27B5-4059-AD25-3AFF5424F57F}" destId="{8946A5CB-A078-4BED-95CC-8F90EC32F136}" srcOrd="2" destOrd="0" parTransId="{89D10C36-FA58-493D-B116-51D592B09BA0}" sibTransId="{79812905-D170-4CA0-BABC-0A96178F2498}"/>
    <dgm:cxn modelId="{52AFA1EB-509E-41BA-8A70-E6B7D6FC0767}" type="presOf" srcId="{9DB77458-27B5-4059-AD25-3AFF5424F57F}" destId="{51D96300-9B88-458A-A08B-950A993F7780}" srcOrd="0" destOrd="0" presId="urn:microsoft.com/office/officeart/2005/8/layout/radial4"/>
    <dgm:cxn modelId="{F431D79A-37C0-4716-A987-3C25F3674085}" type="presOf" srcId="{F706C320-43DB-4C98-8523-9829906EFACE}" destId="{51D96300-9B88-458A-A08B-950A993F7780}" srcOrd="0" destOrd="2" presId="urn:microsoft.com/office/officeart/2005/8/layout/radial4"/>
    <dgm:cxn modelId="{8E575E7B-9132-4B9D-9F04-7EA2D236563A}" type="presParOf" srcId="{5F523B94-F3B2-42AB-BE68-5FFE1BC57565}" destId="{8C9BA316-3328-4DB7-89A5-714974F3904D}" srcOrd="0" destOrd="0" presId="urn:microsoft.com/office/officeart/2005/8/layout/radial4"/>
    <dgm:cxn modelId="{DC769148-3ECF-413F-BF82-3971FE38562D}" type="presParOf" srcId="{5F523B94-F3B2-42AB-BE68-5FFE1BC57565}" destId="{0AED6669-9925-48D9-B357-DBD39F2CDE70}" srcOrd="1" destOrd="0" presId="urn:microsoft.com/office/officeart/2005/8/layout/radial4"/>
    <dgm:cxn modelId="{21B2275C-A6ED-4692-A615-1473CFA773A9}" type="presParOf" srcId="{5F523B94-F3B2-42AB-BE68-5FFE1BC57565}" destId="{E745C31F-7D0A-4B9F-B709-9B45D4F52655}" srcOrd="2" destOrd="0" presId="urn:microsoft.com/office/officeart/2005/8/layout/radial4"/>
    <dgm:cxn modelId="{D180FB06-DABA-4466-B6FA-09D277E17350}" type="presParOf" srcId="{5F523B94-F3B2-42AB-BE68-5FFE1BC57565}" destId="{87D25419-3A82-4208-ABB1-F3CE283A7523}" srcOrd="3" destOrd="0" presId="urn:microsoft.com/office/officeart/2005/8/layout/radial4"/>
    <dgm:cxn modelId="{BA538C54-173C-48A0-BD9F-FEA207B4A78A}" type="presParOf" srcId="{5F523B94-F3B2-42AB-BE68-5FFE1BC57565}" destId="{51D96300-9B88-458A-A08B-950A993F7780}" srcOrd="4" destOrd="0" presId="urn:microsoft.com/office/officeart/2005/8/layout/radial4"/>
    <dgm:cxn modelId="{EE0660FF-B975-4466-BCE4-31EBDE5F5168}" type="presParOf" srcId="{5F523B94-F3B2-42AB-BE68-5FFE1BC57565}" destId="{D1699181-943E-4433-92CF-247B8A22D2F1}" srcOrd="5" destOrd="0" presId="urn:microsoft.com/office/officeart/2005/8/layout/radial4"/>
    <dgm:cxn modelId="{32E08C4B-1B34-461D-BBCE-E4BC314DBEFC}" type="presParOf" srcId="{5F523B94-F3B2-42AB-BE68-5FFE1BC57565}" destId="{F2F73928-A7DC-478B-B059-CEFC9AC1F49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6E75EA-BED0-4276-BEEB-DCDF83D48A8F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81D416-E856-4428-AF06-F809F693DE03}">
      <dgm:prSet phldrT="[Текст]"/>
      <dgm:spPr/>
      <dgm:t>
        <a:bodyPr/>
        <a:lstStyle/>
        <a:p>
          <a:r>
            <a:rPr lang="ru-RU" dirty="0" smtClean="0"/>
            <a:t>образование;</a:t>
          </a:r>
          <a:endParaRPr lang="ru-RU" dirty="0"/>
        </a:p>
      </dgm:t>
    </dgm:pt>
    <dgm:pt modelId="{E52080A6-7263-4DF2-BFE7-5E26F96A0358}" type="parTrans" cxnId="{F8223E57-75B0-402B-9864-8F781DCB9DA1}">
      <dgm:prSet/>
      <dgm:spPr/>
      <dgm:t>
        <a:bodyPr/>
        <a:lstStyle/>
        <a:p>
          <a:endParaRPr lang="ru-RU"/>
        </a:p>
      </dgm:t>
    </dgm:pt>
    <dgm:pt modelId="{DE52B0AE-3914-4084-96FC-AEC2BEFDDE97}" type="sibTrans" cxnId="{F8223E57-75B0-402B-9864-8F781DCB9DA1}">
      <dgm:prSet/>
      <dgm:spPr/>
      <dgm:t>
        <a:bodyPr/>
        <a:lstStyle/>
        <a:p>
          <a:endParaRPr lang="ru-RU"/>
        </a:p>
      </dgm:t>
    </dgm:pt>
    <dgm:pt modelId="{20D643B8-858F-4875-A97A-FB3529259CCD}">
      <dgm:prSet/>
      <dgm:spPr/>
      <dgm:t>
        <a:bodyPr/>
        <a:lstStyle/>
        <a:p>
          <a:r>
            <a:rPr lang="ru-RU" dirty="0" smtClean="0"/>
            <a:t>социальная политика;</a:t>
          </a:r>
          <a:endParaRPr lang="ru-RU" dirty="0"/>
        </a:p>
      </dgm:t>
    </dgm:pt>
    <dgm:pt modelId="{18F85993-AC57-4B59-AA67-C6A0BA9C6B14}" type="parTrans" cxnId="{69B928A2-6BAE-473A-B4C2-A27116CE2E18}">
      <dgm:prSet/>
      <dgm:spPr/>
      <dgm:t>
        <a:bodyPr/>
        <a:lstStyle/>
        <a:p>
          <a:endParaRPr lang="ru-RU"/>
        </a:p>
      </dgm:t>
    </dgm:pt>
    <dgm:pt modelId="{129662F9-3F7A-41E2-B500-FFA304E3D26C}" type="sibTrans" cxnId="{69B928A2-6BAE-473A-B4C2-A27116CE2E18}">
      <dgm:prSet/>
      <dgm:spPr/>
      <dgm:t>
        <a:bodyPr/>
        <a:lstStyle/>
        <a:p>
          <a:endParaRPr lang="ru-RU"/>
        </a:p>
      </dgm:t>
    </dgm:pt>
    <dgm:pt modelId="{02313F0B-B5A6-4BD5-BBC5-36FE7295ECDD}">
      <dgm:prSet/>
      <dgm:spPr/>
      <dgm:t>
        <a:bodyPr/>
        <a:lstStyle/>
        <a:p>
          <a:r>
            <a:rPr lang="ru-RU" dirty="0" smtClean="0"/>
            <a:t>культура, кинематография;</a:t>
          </a:r>
          <a:endParaRPr lang="ru-RU" dirty="0"/>
        </a:p>
      </dgm:t>
    </dgm:pt>
    <dgm:pt modelId="{D1422C7B-8269-465E-ACCF-B1B1824945BA}" type="parTrans" cxnId="{85E0AB51-014A-47C7-91DD-4105FCD5BADC}">
      <dgm:prSet/>
      <dgm:spPr/>
      <dgm:t>
        <a:bodyPr/>
        <a:lstStyle/>
        <a:p>
          <a:endParaRPr lang="ru-RU"/>
        </a:p>
      </dgm:t>
    </dgm:pt>
    <dgm:pt modelId="{D48DC060-642A-4793-A0FF-C0DCD9658556}" type="sibTrans" cxnId="{85E0AB51-014A-47C7-91DD-4105FCD5BADC}">
      <dgm:prSet/>
      <dgm:spPr/>
      <dgm:t>
        <a:bodyPr/>
        <a:lstStyle/>
        <a:p>
          <a:endParaRPr lang="ru-RU"/>
        </a:p>
      </dgm:t>
    </dgm:pt>
    <dgm:pt modelId="{875587E8-84D8-48B9-AFE2-D9678345743A}">
      <dgm:prSet/>
      <dgm:spPr/>
      <dgm:t>
        <a:bodyPr/>
        <a:lstStyle/>
        <a:p>
          <a:r>
            <a:rPr lang="ru-RU" dirty="0" smtClean="0"/>
            <a:t>физическая культура и спорт;</a:t>
          </a:r>
          <a:endParaRPr lang="ru-RU" dirty="0"/>
        </a:p>
      </dgm:t>
    </dgm:pt>
    <dgm:pt modelId="{231B30B9-9508-4447-94BB-690DAD96A5D4}" type="parTrans" cxnId="{1412B70D-A62D-432A-AA98-B13F1B310AD9}">
      <dgm:prSet/>
      <dgm:spPr/>
      <dgm:t>
        <a:bodyPr/>
        <a:lstStyle/>
        <a:p>
          <a:endParaRPr lang="ru-RU"/>
        </a:p>
      </dgm:t>
    </dgm:pt>
    <dgm:pt modelId="{24B85C11-C530-4D8E-8FCD-E9F4ED33141B}" type="sibTrans" cxnId="{1412B70D-A62D-432A-AA98-B13F1B310AD9}">
      <dgm:prSet/>
      <dgm:spPr/>
      <dgm:t>
        <a:bodyPr/>
        <a:lstStyle/>
        <a:p>
          <a:endParaRPr lang="ru-RU"/>
        </a:p>
      </dgm:t>
    </dgm:pt>
    <dgm:pt modelId="{723D56D0-FC5E-456B-B0C5-8FF30107A57E}">
      <dgm:prSet phldrT="[Текст]"/>
      <dgm:spPr/>
      <dgm:t>
        <a:bodyPr/>
        <a:lstStyle/>
        <a:p>
          <a:r>
            <a:rPr lang="ru-RU" dirty="0" smtClean="0"/>
            <a:t>Расходы на социально-культурную сферу</a:t>
          </a:r>
          <a:endParaRPr lang="ru-RU" dirty="0"/>
        </a:p>
      </dgm:t>
    </dgm:pt>
    <dgm:pt modelId="{9A49C180-42A7-48BA-8B8B-D8EC4DD7CF4B}" type="sibTrans" cxnId="{A527FE33-0C3F-4F5B-9D1B-67D597904994}">
      <dgm:prSet/>
      <dgm:spPr/>
      <dgm:t>
        <a:bodyPr/>
        <a:lstStyle/>
        <a:p>
          <a:endParaRPr lang="ru-RU"/>
        </a:p>
      </dgm:t>
    </dgm:pt>
    <dgm:pt modelId="{DB879D24-BB1C-45E6-AC49-1C527F21F006}" type="parTrans" cxnId="{A527FE33-0C3F-4F5B-9D1B-67D597904994}">
      <dgm:prSet/>
      <dgm:spPr/>
      <dgm:t>
        <a:bodyPr/>
        <a:lstStyle/>
        <a:p>
          <a:endParaRPr lang="ru-RU"/>
        </a:p>
      </dgm:t>
    </dgm:pt>
    <dgm:pt modelId="{DD380257-5B0E-476E-97DA-76D9ED5BCA65}">
      <dgm:prSet/>
      <dgm:spPr/>
      <dgm:t>
        <a:bodyPr/>
        <a:lstStyle/>
        <a:p>
          <a:r>
            <a:rPr lang="ru-RU" dirty="0" smtClean="0"/>
            <a:t>средства </a:t>
          </a:r>
          <a:r>
            <a:rPr lang="ru-RU" smtClean="0"/>
            <a:t>массовой информации</a:t>
          </a:r>
          <a:endParaRPr lang="ru-RU" dirty="0"/>
        </a:p>
      </dgm:t>
    </dgm:pt>
    <dgm:pt modelId="{7A93D5AB-6F7C-4ECD-8233-56A3EEEB69A6}" type="sibTrans" cxnId="{3EEB143D-68D9-4DE9-BB50-3CE65F20B396}">
      <dgm:prSet/>
      <dgm:spPr/>
      <dgm:t>
        <a:bodyPr/>
        <a:lstStyle/>
        <a:p>
          <a:endParaRPr lang="ru-RU"/>
        </a:p>
      </dgm:t>
    </dgm:pt>
    <dgm:pt modelId="{F1ECB1EB-2B2E-4EA6-9FE1-F1C45C9EA181}" type="parTrans" cxnId="{3EEB143D-68D9-4DE9-BB50-3CE65F20B396}">
      <dgm:prSet/>
      <dgm:spPr/>
      <dgm:t>
        <a:bodyPr/>
        <a:lstStyle/>
        <a:p>
          <a:endParaRPr lang="ru-RU"/>
        </a:p>
      </dgm:t>
    </dgm:pt>
    <dgm:pt modelId="{D8749419-DA5A-4A96-AF2C-31E36738EE90}" type="pres">
      <dgm:prSet presAssocID="{2F6E75EA-BED0-4276-BEEB-DCDF83D48A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4B383-ED3D-4376-A44E-F466F2D1F954}" type="pres">
      <dgm:prSet presAssocID="{723D56D0-FC5E-456B-B0C5-8FF30107A57E}" presName="root1" presStyleCnt="0"/>
      <dgm:spPr/>
      <dgm:t>
        <a:bodyPr/>
        <a:lstStyle/>
        <a:p>
          <a:endParaRPr lang="ru-RU"/>
        </a:p>
      </dgm:t>
    </dgm:pt>
    <dgm:pt modelId="{BE977C29-E10B-4751-9CAC-CA676B0C5005}" type="pres">
      <dgm:prSet presAssocID="{723D56D0-FC5E-456B-B0C5-8FF30107A57E}" presName="LevelOneTextNode" presStyleLbl="node0" presStyleIdx="0" presStyleCnt="1" custLinFactNeighborX="-61189" custLinFactNeighborY="-1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C748E-37A0-484B-A6A6-94B2D7F03839}" type="pres">
      <dgm:prSet presAssocID="{723D56D0-FC5E-456B-B0C5-8FF30107A57E}" presName="level2hierChild" presStyleCnt="0"/>
      <dgm:spPr/>
      <dgm:t>
        <a:bodyPr/>
        <a:lstStyle/>
        <a:p>
          <a:endParaRPr lang="ru-RU"/>
        </a:p>
      </dgm:t>
    </dgm:pt>
    <dgm:pt modelId="{39C7DE64-04DB-43AD-BD01-934AD198FE46}" type="pres">
      <dgm:prSet presAssocID="{E52080A6-7263-4DF2-BFE7-5E26F96A0358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F3BF627-DDFE-48D2-87DE-CA6204CA4891}" type="pres">
      <dgm:prSet presAssocID="{E52080A6-7263-4DF2-BFE7-5E26F96A0358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7332317-69D2-44A4-B782-F12CE399FD07}" type="pres">
      <dgm:prSet presAssocID="{1C81D416-E856-4428-AF06-F809F693DE03}" presName="root2" presStyleCnt="0"/>
      <dgm:spPr/>
      <dgm:t>
        <a:bodyPr/>
        <a:lstStyle/>
        <a:p>
          <a:endParaRPr lang="ru-RU"/>
        </a:p>
      </dgm:t>
    </dgm:pt>
    <dgm:pt modelId="{365726A3-2A1C-4F4E-AF6B-0B38E6BC25CE}" type="pres">
      <dgm:prSet presAssocID="{1C81D416-E856-4428-AF06-F809F693DE03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790F9B-B8EB-4EFA-ADC8-5D290ABEB79B}" type="pres">
      <dgm:prSet presAssocID="{1C81D416-E856-4428-AF06-F809F693DE03}" presName="level3hierChild" presStyleCnt="0"/>
      <dgm:spPr/>
      <dgm:t>
        <a:bodyPr/>
        <a:lstStyle/>
        <a:p>
          <a:endParaRPr lang="ru-RU"/>
        </a:p>
      </dgm:t>
    </dgm:pt>
    <dgm:pt modelId="{6DAFD448-BEF3-4A8F-8379-FECDB668DFF4}" type="pres">
      <dgm:prSet presAssocID="{18F85993-AC57-4B59-AA67-C6A0BA9C6B1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204E7F9-9178-4A13-B4A5-B646E600A1F3}" type="pres">
      <dgm:prSet presAssocID="{18F85993-AC57-4B59-AA67-C6A0BA9C6B1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88443711-5A9A-4362-BA0F-B5130FA0C16B}" type="pres">
      <dgm:prSet presAssocID="{20D643B8-858F-4875-A97A-FB3529259CCD}" presName="root2" presStyleCnt="0"/>
      <dgm:spPr/>
      <dgm:t>
        <a:bodyPr/>
        <a:lstStyle/>
        <a:p>
          <a:endParaRPr lang="ru-RU"/>
        </a:p>
      </dgm:t>
    </dgm:pt>
    <dgm:pt modelId="{718AAAC6-4EEC-4DAC-B800-5CE7C751E5D8}" type="pres">
      <dgm:prSet presAssocID="{20D643B8-858F-4875-A97A-FB3529259CCD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88F745-1F1A-405C-B44B-8715D98FD9AD}" type="pres">
      <dgm:prSet presAssocID="{20D643B8-858F-4875-A97A-FB3529259CCD}" presName="level3hierChild" presStyleCnt="0"/>
      <dgm:spPr/>
      <dgm:t>
        <a:bodyPr/>
        <a:lstStyle/>
        <a:p>
          <a:endParaRPr lang="ru-RU"/>
        </a:p>
      </dgm:t>
    </dgm:pt>
    <dgm:pt modelId="{C5EBC587-BCD3-461A-89D1-2ADC44D711B2}" type="pres">
      <dgm:prSet presAssocID="{D1422C7B-8269-465E-ACCF-B1B1824945BA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C71C3B42-DAEE-419C-BDB0-D90BA16510FB}" type="pres">
      <dgm:prSet presAssocID="{D1422C7B-8269-465E-ACCF-B1B1824945B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0F02F7A-7119-43F2-B169-787573837197}" type="pres">
      <dgm:prSet presAssocID="{02313F0B-B5A6-4BD5-BBC5-36FE7295ECDD}" presName="root2" presStyleCnt="0"/>
      <dgm:spPr/>
      <dgm:t>
        <a:bodyPr/>
        <a:lstStyle/>
        <a:p>
          <a:endParaRPr lang="ru-RU"/>
        </a:p>
      </dgm:t>
    </dgm:pt>
    <dgm:pt modelId="{ACD5641B-BE62-4E1B-9586-912ED8B94A13}" type="pres">
      <dgm:prSet presAssocID="{02313F0B-B5A6-4BD5-BBC5-36FE7295ECD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A18D0-5CA4-492F-B73A-764A1D8B1AD8}" type="pres">
      <dgm:prSet presAssocID="{02313F0B-B5A6-4BD5-BBC5-36FE7295ECDD}" presName="level3hierChild" presStyleCnt="0"/>
      <dgm:spPr/>
      <dgm:t>
        <a:bodyPr/>
        <a:lstStyle/>
        <a:p>
          <a:endParaRPr lang="ru-RU"/>
        </a:p>
      </dgm:t>
    </dgm:pt>
    <dgm:pt modelId="{CB743354-E40D-41E8-9615-0F97D4A21A58}" type="pres">
      <dgm:prSet presAssocID="{231B30B9-9508-4447-94BB-690DAD96A5D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03465FB-BE17-41D2-8251-B6AC8B06AD04}" type="pres">
      <dgm:prSet presAssocID="{231B30B9-9508-4447-94BB-690DAD96A5D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E984880-48B3-45EF-B8EA-F3A26021D07A}" type="pres">
      <dgm:prSet presAssocID="{875587E8-84D8-48B9-AFE2-D9678345743A}" presName="root2" presStyleCnt="0"/>
      <dgm:spPr/>
      <dgm:t>
        <a:bodyPr/>
        <a:lstStyle/>
        <a:p>
          <a:endParaRPr lang="ru-RU"/>
        </a:p>
      </dgm:t>
    </dgm:pt>
    <dgm:pt modelId="{2CA163E0-40BE-46CB-AEE8-E023131D0928}" type="pres">
      <dgm:prSet presAssocID="{875587E8-84D8-48B9-AFE2-D9678345743A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B0D37D-36ED-4B8C-A052-205046961DC9}" type="pres">
      <dgm:prSet presAssocID="{875587E8-84D8-48B9-AFE2-D9678345743A}" presName="level3hierChild" presStyleCnt="0"/>
      <dgm:spPr/>
      <dgm:t>
        <a:bodyPr/>
        <a:lstStyle/>
        <a:p>
          <a:endParaRPr lang="ru-RU"/>
        </a:p>
      </dgm:t>
    </dgm:pt>
    <dgm:pt modelId="{11C97475-DF4C-474F-A7C3-6F1732820400}" type="pres">
      <dgm:prSet presAssocID="{F1ECB1EB-2B2E-4EA6-9FE1-F1C45C9EA18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9C6A4439-D5B2-4EA2-A668-2D6AFF910097}" type="pres">
      <dgm:prSet presAssocID="{F1ECB1EB-2B2E-4EA6-9FE1-F1C45C9EA18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9AC9B67-492F-42AB-BE8D-F56AE3A5EF42}" type="pres">
      <dgm:prSet presAssocID="{DD380257-5B0E-476E-97DA-76D9ED5BCA65}" presName="root2" presStyleCnt="0"/>
      <dgm:spPr/>
      <dgm:t>
        <a:bodyPr/>
        <a:lstStyle/>
        <a:p>
          <a:endParaRPr lang="ru-RU"/>
        </a:p>
      </dgm:t>
    </dgm:pt>
    <dgm:pt modelId="{63C07B36-A81F-478F-A01B-DF840D6AB5F7}" type="pres">
      <dgm:prSet presAssocID="{DD380257-5B0E-476E-97DA-76D9ED5BCA6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3C3BCC-28BE-455D-858E-C25F165F5DE2}" type="pres">
      <dgm:prSet presAssocID="{DD380257-5B0E-476E-97DA-76D9ED5BCA65}" presName="level3hierChild" presStyleCnt="0"/>
      <dgm:spPr/>
      <dgm:t>
        <a:bodyPr/>
        <a:lstStyle/>
        <a:p>
          <a:endParaRPr lang="ru-RU"/>
        </a:p>
      </dgm:t>
    </dgm:pt>
  </dgm:ptLst>
  <dgm:cxnLst>
    <dgm:cxn modelId="{B08C2CD4-4D23-40E8-AE60-B526E0A04F28}" type="presOf" srcId="{D1422C7B-8269-465E-ACCF-B1B1824945BA}" destId="{C5EBC587-BCD3-461A-89D1-2ADC44D711B2}" srcOrd="0" destOrd="0" presId="urn:microsoft.com/office/officeart/2005/8/layout/hierarchy2"/>
    <dgm:cxn modelId="{CC929E28-BD57-4354-B1B7-08B1DBF06BFA}" type="presOf" srcId="{F1ECB1EB-2B2E-4EA6-9FE1-F1C45C9EA181}" destId="{11C97475-DF4C-474F-A7C3-6F1732820400}" srcOrd="0" destOrd="0" presId="urn:microsoft.com/office/officeart/2005/8/layout/hierarchy2"/>
    <dgm:cxn modelId="{903B1B1F-D939-455D-A548-4A7B5EFF3F75}" type="presOf" srcId="{D1422C7B-8269-465E-ACCF-B1B1824945BA}" destId="{C71C3B42-DAEE-419C-BDB0-D90BA16510FB}" srcOrd="1" destOrd="0" presId="urn:microsoft.com/office/officeart/2005/8/layout/hierarchy2"/>
    <dgm:cxn modelId="{F8223E57-75B0-402B-9864-8F781DCB9DA1}" srcId="{723D56D0-FC5E-456B-B0C5-8FF30107A57E}" destId="{1C81D416-E856-4428-AF06-F809F693DE03}" srcOrd="0" destOrd="0" parTransId="{E52080A6-7263-4DF2-BFE7-5E26F96A0358}" sibTransId="{DE52B0AE-3914-4084-96FC-AEC2BEFDDE97}"/>
    <dgm:cxn modelId="{1412B70D-A62D-432A-AA98-B13F1B310AD9}" srcId="{723D56D0-FC5E-456B-B0C5-8FF30107A57E}" destId="{875587E8-84D8-48B9-AFE2-D9678345743A}" srcOrd="3" destOrd="0" parTransId="{231B30B9-9508-4447-94BB-690DAD96A5D4}" sibTransId="{24B85C11-C530-4D8E-8FCD-E9F4ED33141B}"/>
    <dgm:cxn modelId="{17645C15-A04D-48AF-BE2D-EB6A1F58F4AE}" type="presOf" srcId="{20D643B8-858F-4875-A97A-FB3529259CCD}" destId="{718AAAC6-4EEC-4DAC-B800-5CE7C751E5D8}" srcOrd="0" destOrd="0" presId="urn:microsoft.com/office/officeart/2005/8/layout/hierarchy2"/>
    <dgm:cxn modelId="{F36939AB-D566-4647-B1AE-9FE62E15755C}" type="presOf" srcId="{875587E8-84D8-48B9-AFE2-D9678345743A}" destId="{2CA163E0-40BE-46CB-AEE8-E023131D0928}" srcOrd="0" destOrd="0" presId="urn:microsoft.com/office/officeart/2005/8/layout/hierarchy2"/>
    <dgm:cxn modelId="{894355AC-4002-40CD-ABC0-0419ED2149EE}" type="presOf" srcId="{02313F0B-B5A6-4BD5-BBC5-36FE7295ECDD}" destId="{ACD5641B-BE62-4E1B-9586-912ED8B94A13}" srcOrd="0" destOrd="0" presId="urn:microsoft.com/office/officeart/2005/8/layout/hierarchy2"/>
    <dgm:cxn modelId="{A527FE33-0C3F-4F5B-9D1B-67D597904994}" srcId="{2F6E75EA-BED0-4276-BEEB-DCDF83D48A8F}" destId="{723D56D0-FC5E-456B-B0C5-8FF30107A57E}" srcOrd="0" destOrd="0" parTransId="{DB879D24-BB1C-45E6-AC49-1C527F21F006}" sibTransId="{9A49C180-42A7-48BA-8B8B-D8EC4DD7CF4B}"/>
    <dgm:cxn modelId="{213479BA-C6C1-4AB9-A228-4A78C371869E}" type="presOf" srcId="{18F85993-AC57-4B59-AA67-C6A0BA9C6B14}" destId="{4204E7F9-9178-4A13-B4A5-B646E600A1F3}" srcOrd="1" destOrd="0" presId="urn:microsoft.com/office/officeart/2005/8/layout/hierarchy2"/>
    <dgm:cxn modelId="{623E0FA6-1C3C-4765-B389-84DE89E4272D}" type="presOf" srcId="{2F6E75EA-BED0-4276-BEEB-DCDF83D48A8F}" destId="{D8749419-DA5A-4A96-AF2C-31E36738EE90}" srcOrd="0" destOrd="0" presId="urn:microsoft.com/office/officeart/2005/8/layout/hierarchy2"/>
    <dgm:cxn modelId="{68B45C81-BEF8-4718-8BE0-9B994D274CE4}" type="presOf" srcId="{18F85993-AC57-4B59-AA67-C6A0BA9C6B14}" destId="{6DAFD448-BEF3-4A8F-8379-FECDB668DFF4}" srcOrd="0" destOrd="0" presId="urn:microsoft.com/office/officeart/2005/8/layout/hierarchy2"/>
    <dgm:cxn modelId="{8B51847E-85CB-4935-8801-D68D7044D6B8}" type="presOf" srcId="{DD380257-5B0E-476E-97DA-76D9ED5BCA65}" destId="{63C07B36-A81F-478F-A01B-DF840D6AB5F7}" srcOrd="0" destOrd="0" presId="urn:microsoft.com/office/officeart/2005/8/layout/hierarchy2"/>
    <dgm:cxn modelId="{77871735-32F6-4D00-A3B7-4AA14CB4B284}" type="presOf" srcId="{F1ECB1EB-2B2E-4EA6-9FE1-F1C45C9EA181}" destId="{9C6A4439-D5B2-4EA2-A668-2D6AFF910097}" srcOrd="1" destOrd="0" presId="urn:microsoft.com/office/officeart/2005/8/layout/hierarchy2"/>
    <dgm:cxn modelId="{8108365A-BC13-46FA-9636-20502F0D5805}" type="presOf" srcId="{1C81D416-E856-4428-AF06-F809F693DE03}" destId="{365726A3-2A1C-4F4E-AF6B-0B38E6BC25CE}" srcOrd="0" destOrd="0" presId="urn:microsoft.com/office/officeart/2005/8/layout/hierarchy2"/>
    <dgm:cxn modelId="{CD32FB77-9315-4114-B372-24F74666F3AD}" type="presOf" srcId="{E52080A6-7263-4DF2-BFE7-5E26F96A0358}" destId="{FF3BF627-DDFE-48D2-87DE-CA6204CA4891}" srcOrd="1" destOrd="0" presId="urn:microsoft.com/office/officeart/2005/8/layout/hierarchy2"/>
    <dgm:cxn modelId="{3EEB143D-68D9-4DE9-BB50-3CE65F20B396}" srcId="{723D56D0-FC5E-456B-B0C5-8FF30107A57E}" destId="{DD380257-5B0E-476E-97DA-76D9ED5BCA65}" srcOrd="4" destOrd="0" parTransId="{F1ECB1EB-2B2E-4EA6-9FE1-F1C45C9EA181}" sibTransId="{7A93D5AB-6F7C-4ECD-8233-56A3EEEB69A6}"/>
    <dgm:cxn modelId="{69B928A2-6BAE-473A-B4C2-A27116CE2E18}" srcId="{723D56D0-FC5E-456B-B0C5-8FF30107A57E}" destId="{20D643B8-858F-4875-A97A-FB3529259CCD}" srcOrd="1" destOrd="0" parTransId="{18F85993-AC57-4B59-AA67-C6A0BA9C6B14}" sibTransId="{129662F9-3F7A-41E2-B500-FFA304E3D26C}"/>
    <dgm:cxn modelId="{85E0AB51-014A-47C7-91DD-4105FCD5BADC}" srcId="{723D56D0-FC5E-456B-B0C5-8FF30107A57E}" destId="{02313F0B-B5A6-4BD5-BBC5-36FE7295ECDD}" srcOrd="2" destOrd="0" parTransId="{D1422C7B-8269-465E-ACCF-B1B1824945BA}" sibTransId="{D48DC060-642A-4793-A0FF-C0DCD9658556}"/>
    <dgm:cxn modelId="{8181129E-7F99-4538-A5D3-9E7E1A782C24}" type="presOf" srcId="{231B30B9-9508-4447-94BB-690DAD96A5D4}" destId="{CB743354-E40D-41E8-9615-0F97D4A21A58}" srcOrd="0" destOrd="0" presId="urn:microsoft.com/office/officeart/2005/8/layout/hierarchy2"/>
    <dgm:cxn modelId="{320BE502-1E2A-475F-8CD8-80C4369F50D9}" type="presOf" srcId="{231B30B9-9508-4447-94BB-690DAD96A5D4}" destId="{003465FB-BE17-41D2-8251-B6AC8B06AD04}" srcOrd="1" destOrd="0" presId="urn:microsoft.com/office/officeart/2005/8/layout/hierarchy2"/>
    <dgm:cxn modelId="{01A63997-28F3-48B4-B792-DB5A29538FB3}" type="presOf" srcId="{E52080A6-7263-4DF2-BFE7-5E26F96A0358}" destId="{39C7DE64-04DB-43AD-BD01-934AD198FE46}" srcOrd="0" destOrd="0" presId="urn:microsoft.com/office/officeart/2005/8/layout/hierarchy2"/>
    <dgm:cxn modelId="{5F40B9AD-2EAA-4209-88FB-99143BCFF042}" type="presOf" srcId="{723D56D0-FC5E-456B-B0C5-8FF30107A57E}" destId="{BE977C29-E10B-4751-9CAC-CA676B0C5005}" srcOrd="0" destOrd="0" presId="urn:microsoft.com/office/officeart/2005/8/layout/hierarchy2"/>
    <dgm:cxn modelId="{0DFD6879-9FD9-4825-BEE7-0C38611818B4}" type="presParOf" srcId="{D8749419-DA5A-4A96-AF2C-31E36738EE90}" destId="{B424B383-ED3D-4376-A44E-F466F2D1F954}" srcOrd="0" destOrd="0" presId="urn:microsoft.com/office/officeart/2005/8/layout/hierarchy2"/>
    <dgm:cxn modelId="{14E3DC06-3ADE-43AA-9B21-618BAAE85EB7}" type="presParOf" srcId="{B424B383-ED3D-4376-A44E-F466F2D1F954}" destId="{BE977C29-E10B-4751-9CAC-CA676B0C5005}" srcOrd="0" destOrd="0" presId="urn:microsoft.com/office/officeart/2005/8/layout/hierarchy2"/>
    <dgm:cxn modelId="{9BA46E74-8616-4772-8BFA-CEF1628F748C}" type="presParOf" srcId="{B424B383-ED3D-4376-A44E-F466F2D1F954}" destId="{1E4C748E-37A0-484B-A6A6-94B2D7F03839}" srcOrd="1" destOrd="0" presId="urn:microsoft.com/office/officeart/2005/8/layout/hierarchy2"/>
    <dgm:cxn modelId="{3E2D357C-92DE-43D0-9EA8-D2DBC5AB4A22}" type="presParOf" srcId="{1E4C748E-37A0-484B-A6A6-94B2D7F03839}" destId="{39C7DE64-04DB-43AD-BD01-934AD198FE46}" srcOrd="0" destOrd="0" presId="urn:microsoft.com/office/officeart/2005/8/layout/hierarchy2"/>
    <dgm:cxn modelId="{BEDC7E16-ACB7-49E8-B0EB-B0C01CEE3407}" type="presParOf" srcId="{39C7DE64-04DB-43AD-BD01-934AD198FE46}" destId="{FF3BF627-DDFE-48D2-87DE-CA6204CA4891}" srcOrd="0" destOrd="0" presId="urn:microsoft.com/office/officeart/2005/8/layout/hierarchy2"/>
    <dgm:cxn modelId="{8591F7C6-857C-4EEF-976E-403D8CA623A9}" type="presParOf" srcId="{1E4C748E-37A0-484B-A6A6-94B2D7F03839}" destId="{D7332317-69D2-44A4-B782-F12CE399FD07}" srcOrd="1" destOrd="0" presId="urn:microsoft.com/office/officeart/2005/8/layout/hierarchy2"/>
    <dgm:cxn modelId="{A82AC596-9930-468B-8D26-1A3FF20521B1}" type="presParOf" srcId="{D7332317-69D2-44A4-B782-F12CE399FD07}" destId="{365726A3-2A1C-4F4E-AF6B-0B38E6BC25CE}" srcOrd="0" destOrd="0" presId="urn:microsoft.com/office/officeart/2005/8/layout/hierarchy2"/>
    <dgm:cxn modelId="{CB13EE81-04D5-4C68-B5B4-E1E2A88CBC8E}" type="presParOf" srcId="{D7332317-69D2-44A4-B782-F12CE399FD07}" destId="{05790F9B-B8EB-4EFA-ADC8-5D290ABEB79B}" srcOrd="1" destOrd="0" presId="urn:microsoft.com/office/officeart/2005/8/layout/hierarchy2"/>
    <dgm:cxn modelId="{D20CE362-219A-44EC-BE6B-158C7B424EAD}" type="presParOf" srcId="{1E4C748E-37A0-484B-A6A6-94B2D7F03839}" destId="{6DAFD448-BEF3-4A8F-8379-FECDB668DFF4}" srcOrd="2" destOrd="0" presId="urn:microsoft.com/office/officeart/2005/8/layout/hierarchy2"/>
    <dgm:cxn modelId="{FCCB6CA1-4DBA-4A0D-B16C-82EBEC8A2C47}" type="presParOf" srcId="{6DAFD448-BEF3-4A8F-8379-FECDB668DFF4}" destId="{4204E7F9-9178-4A13-B4A5-B646E600A1F3}" srcOrd="0" destOrd="0" presId="urn:microsoft.com/office/officeart/2005/8/layout/hierarchy2"/>
    <dgm:cxn modelId="{EB93C813-378B-4BAC-AC4B-138C1E496BB7}" type="presParOf" srcId="{1E4C748E-37A0-484B-A6A6-94B2D7F03839}" destId="{88443711-5A9A-4362-BA0F-B5130FA0C16B}" srcOrd="3" destOrd="0" presId="urn:microsoft.com/office/officeart/2005/8/layout/hierarchy2"/>
    <dgm:cxn modelId="{BBC3C1A6-4B7C-490F-9652-F02D08B8D292}" type="presParOf" srcId="{88443711-5A9A-4362-BA0F-B5130FA0C16B}" destId="{718AAAC6-4EEC-4DAC-B800-5CE7C751E5D8}" srcOrd="0" destOrd="0" presId="urn:microsoft.com/office/officeart/2005/8/layout/hierarchy2"/>
    <dgm:cxn modelId="{962B3C27-799A-443D-B854-D84EF0D55806}" type="presParOf" srcId="{88443711-5A9A-4362-BA0F-B5130FA0C16B}" destId="{AF88F745-1F1A-405C-B44B-8715D98FD9AD}" srcOrd="1" destOrd="0" presId="urn:microsoft.com/office/officeart/2005/8/layout/hierarchy2"/>
    <dgm:cxn modelId="{7298E619-5848-40ED-9182-F824A1877ED8}" type="presParOf" srcId="{1E4C748E-37A0-484B-A6A6-94B2D7F03839}" destId="{C5EBC587-BCD3-461A-89D1-2ADC44D711B2}" srcOrd="4" destOrd="0" presId="urn:microsoft.com/office/officeart/2005/8/layout/hierarchy2"/>
    <dgm:cxn modelId="{9D6BDE02-E73F-4D37-B927-36359986E407}" type="presParOf" srcId="{C5EBC587-BCD3-461A-89D1-2ADC44D711B2}" destId="{C71C3B42-DAEE-419C-BDB0-D90BA16510FB}" srcOrd="0" destOrd="0" presId="urn:microsoft.com/office/officeart/2005/8/layout/hierarchy2"/>
    <dgm:cxn modelId="{6E251B37-447B-45B9-BE67-247F54766BD0}" type="presParOf" srcId="{1E4C748E-37A0-484B-A6A6-94B2D7F03839}" destId="{40F02F7A-7119-43F2-B169-787573837197}" srcOrd="5" destOrd="0" presId="urn:microsoft.com/office/officeart/2005/8/layout/hierarchy2"/>
    <dgm:cxn modelId="{8FC97848-8B1D-441F-94E5-423F4CACDF27}" type="presParOf" srcId="{40F02F7A-7119-43F2-B169-787573837197}" destId="{ACD5641B-BE62-4E1B-9586-912ED8B94A13}" srcOrd="0" destOrd="0" presId="urn:microsoft.com/office/officeart/2005/8/layout/hierarchy2"/>
    <dgm:cxn modelId="{7792F741-97DD-4479-8E30-2D9AEBF8FEC5}" type="presParOf" srcId="{40F02F7A-7119-43F2-B169-787573837197}" destId="{F23A18D0-5CA4-492F-B73A-764A1D8B1AD8}" srcOrd="1" destOrd="0" presId="urn:microsoft.com/office/officeart/2005/8/layout/hierarchy2"/>
    <dgm:cxn modelId="{AE368AE3-255B-4CB7-9302-C6C83E4AA9B6}" type="presParOf" srcId="{1E4C748E-37A0-484B-A6A6-94B2D7F03839}" destId="{CB743354-E40D-41E8-9615-0F97D4A21A58}" srcOrd="6" destOrd="0" presId="urn:microsoft.com/office/officeart/2005/8/layout/hierarchy2"/>
    <dgm:cxn modelId="{DE4661C2-4A30-497C-9368-FE81434AF6A7}" type="presParOf" srcId="{CB743354-E40D-41E8-9615-0F97D4A21A58}" destId="{003465FB-BE17-41D2-8251-B6AC8B06AD04}" srcOrd="0" destOrd="0" presId="urn:microsoft.com/office/officeart/2005/8/layout/hierarchy2"/>
    <dgm:cxn modelId="{6422276C-0172-4A8D-9CAA-30C5679AF300}" type="presParOf" srcId="{1E4C748E-37A0-484B-A6A6-94B2D7F03839}" destId="{6E984880-48B3-45EF-B8EA-F3A26021D07A}" srcOrd="7" destOrd="0" presId="urn:microsoft.com/office/officeart/2005/8/layout/hierarchy2"/>
    <dgm:cxn modelId="{1A6CD9BC-6CF9-4DA4-8F85-0D922438520D}" type="presParOf" srcId="{6E984880-48B3-45EF-B8EA-F3A26021D07A}" destId="{2CA163E0-40BE-46CB-AEE8-E023131D0928}" srcOrd="0" destOrd="0" presId="urn:microsoft.com/office/officeart/2005/8/layout/hierarchy2"/>
    <dgm:cxn modelId="{7EEB90B1-A4DF-459D-867C-62C2FAF37BCD}" type="presParOf" srcId="{6E984880-48B3-45EF-B8EA-F3A26021D07A}" destId="{F2B0D37D-36ED-4B8C-A052-205046961DC9}" srcOrd="1" destOrd="0" presId="urn:microsoft.com/office/officeart/2005/8/layout/hierarchy2"/>
    <dgm:cxn modelId="{AD3D3D7D-0785-4267-B75F-8336FA6E63CD}" type="presParOf" srcId="{1E4C748E-37A0-484B-A6A6-94B2D7F03839}" destId="{11C97475-DF4C-474F-A7C3-6F1732820400}" srcOrd="8" destOrd="0" presId="urn:microsoft.com/office/officeart/2005/8/layout/hierarchy2"/>
    <dgm:cxn modelId="{476BF8CB-71D8-4750-85D7-034043FA6D65}" type="presParOf" srcId="{11C97475-DF4C-474F-A7C3-6F1732820400}" destId="{9C6A4439-D5B2-4EA2-A668-2D6AFF910097}" srcOrd="0" destOrd="0" presId="urn:microsoft.com/office/officeart/2005/8/layout/hierarchy2"/>
    <dgm:cxn modelId="{8BA46767-43AF-4D1D-AAF7-321D2CB7FA06}" type="presParOf" srcId="{1E4C748E-37A0-484B-A6A6-94B2D7F03839}" destId="{C9AC9B67-492F-42AB-BE8D-F56AE3A5EF42}" srcOrd="9" destOrd="0" presId="urn:microsoft.com/office/officeart/2005/8/layout/hierarchy2"/>
    <dgm:cxn modelId="{EAB21439-E16E-477D-B2D6-891325CF7969}" type="presParOf" srcId="{C9AC9B67-492F-42AB-BE8D-F56AE3A5EF42}" destId="{63C07B36-A81F-478F-A01B-DF840D6AB5F7}" srcOrd="0" destOrd="0" presId="urn:microsoft.com/office/officeart/2005/8/layout/hierarchy2"/>
    <dgm:cxn modelId="{62BFF295-FDDB-44F0-87EE-8570A0E81D7D}" type="presParOf" srcId="{C9AC9B67-492F-42AB-BE8D-F56AE3A5EF42}" destId="{003C3BCC-28BE-455D-858E-C25F165F5D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CC39BD-DB68-4310-A1BD-F073309F9D67}">
      <dsp:nvSpPr>
        <dsp:cNvPr id="0" name=""/>
        <dsp:cNvSpPr/>
      </dsp:nvSpPr>
      <dsp:spPr>
        <a:xfrm>
          <a:off x="3878494" y="1558926"/>
          <a:ext cx="3045560" cy="483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43"/>
              </a:lnTo>
              <a:lnTo>
                <a:pt x="3045560" y="329243"/>
              </a:lnTo>
              <a:lnTo>
                <a:pt x="3045560" y="48313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9CC93-8248-464C-895D-588F1F069F69}">
      <dsp:nvSpPr>
        <dsp:cNvPr id="0" name=""/>
        <dsp:cNvSpPr/>
      </dsp:nvSpPr>
      <dsp:spPr>
        <a:xfrm>
          <a:off x="3878494" y="1558926"/>
          <a:ext cx="1015186" cy="483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43"/>
              </a:lnTo>
              <a:lnTo>
                <a:pt x="1015186" y="329243"/>
              </a:lnTo>
              <a:lnTo>
                <a:pt x="1015186" y="48313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1DB9D-781E-4D83-8005-57BE271B7D4A}">
      <dsp:nvSpPr>
        <dsp:cNvPr id="0" name=""/>
        <dsp:cNvSpPr/>
      </dsp:nvSpPr>
      <dsp:spPr>
        <a:xfrm>
          <a:off x="2863307" y="1558926"/>
          <a:ext cx="1015186" cy="483136"/>
        </a:xfrm>
        <a:custGeom>
          <a:avLst/>
          <a:gdLst/>
          <a:ahLst/>
          <a:cxnLst/>
          <a:rect l="0" t="0" r="0" b="0"/>
          <a:pathLst>
            <a:path>
              <a:moveTo>
                <a:pt x="1015186" y="0"/>
              </a:moveTo>
              <a:lnTo>
                <a:pt x="1015186" y="329243"/>
              </a:lnTo>
              <a:lnTo>
                <a:pt x="0" y="329243"/>
              </a:lnTo>
              <a:lnTo>
                <a:pt x="0" y="48313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2BC85-C546-4015-B4F2-7E5837384570}">
      <dsp:nvSpPr>
        <dsp:cNvPr id="0" name=""/>
        <dsp:cNvSpPr/>
      </dsp:nvSpPr>
      <dsp:spPr>
        <a:xfrm>
          <a:off x="832933" y="1558926"/>
          <a:ext cx="3045560" cy="483136"/>
        </a:xfrm>
        <a:custGeom>
          <a:avLst/>
          <a:gdLst/>
          <a:ahLst/>
          <a:cxnLst/>
          <a:rect l="0" t="0" r="0" b="0"/>
          <a:pathLst>
            <a:path>
              <a:moveTo>
                <a:pt x="3045560" y="0"/>
              </a:moveTo>
              <a:lnTo>
                <a:pt x="3045560" y="329243"/>
              </a:lnTo>
              <a:lnTo>
                <a:pt x="0" y="329243"/>
              </a:lnTo>
              <a:lnTo>
                <a:pt x="0" y="48313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353E5-D5A0-491D-AC2D-C8542E9C5FF1}">
      <dsp:nvSpPr>
        <dsp:cNvPr id="0" name=""/>
        <dsp:cNvSpPr/>
      </dsp:nvSpPr>
      <dsp:spPr>
        <a:xfrm>
          <a:off x="2880320" y="504055"/>
          <a:ext cx="1996348" cy="10548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7DE18-E9B2-4886-807F-E057E6C40B02}">
      <dsp:nvSpPr>
        <dsp:cNvPr id="0" name=""/>
        <dsp:cNvSpPr/>
      </dsp:nvSpPr>
      <dsp:spPr>
        <a:xfrm>
          <a:off x="3064899" y="679405"/>
          <a:ext cx="1996348" cy="1054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Составление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проекта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бюджета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основывается на</a:t>
          </a:r>
        </a:p>
      </dsp:txBody>
      <dsp:txXfrm>
        <a:off x="3064899" y="679405"/>
        <a:ext cx="1996348" cy="1054871"/>
      </dsp:txXfrm>
    </dsp:sp>
    <dsp:sp modelId="{1A6B0559-B051-49E6-8163-754385B31C4C}">
      <dsp:nvSpPr>
        <dsp:cNvPr id="0" name=""/>
        <dsp:cNvSpPr/>
      </dsp:nvSpPr>
      <dsp:spPr>
        <a:xfrm>
          <a:off x="2326" y="2042062"/>
          <a:ext cx="1661214" cy="1804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D8285-2544-42C9-9AFD-5D6581F3F797}">
      <dsp:nvSpPr>
        <dsp:cNvPr id="0" name=""/>
        <dsp:cNvSpPr/>
      </dsp:nvSpPr>
      <dsp:spPr>
        <a:xfrm>
          <a:off x="186906" y="2217413"/>
          <a:ext cx="1661214" cy="1804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Муниципальных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программах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Мантуровского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Курской области</a:t>
          </a:r>
        </a:p>
      </dsp:txBody>
      <dsp:txXfrm>
        <a:off x="186906" y="2217413"/>
        <a:ext cx="1661214" cy="1804494"/>
      </dsp:txXfrm>
    </dsp:sp>
    <dsp:sp modelId="{A83FA97E-FA42-4F55-9A7B-2EC9E0B241A6}">
      <dsp:nvSpPr>
        <dsp:cNvPr id="0" name=""/>
        <dsp:cNvSpPr/>
      </dsp:nvSpPr>
      <dsp:spPr>
        <a:xfrm>
          <a:off x="2032700" y="2042062"/>
          <a:ext cx="1661214" cy="1804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BB7304-F411-41C5-BF2F-77F902ECE3EF}">
      <dsp:nvSpPr>
        <dsp:cNvPr id="0" name=""/>
        <dsp:cNvSpPr/>
      </dsp:nvSpPr>
      <dsp:spPr>
        <a:xfrm>
          <a:off x="2217279" y="2217413"/>
          <a:ext cx="1661214" cy="1804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Основных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направлениях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бюджетной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налоговой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политики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Мантуровского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Курской области</a:t>
          </a:r>
        </a:p>
      </dsp:txBody>
      <dsp:txXfrm>
        <a:off x="2217279" y="2217413"/>
        <a:ext cx="1661214" cy="1804494"/>
      </dsp:txXfrm>
    </dsp:sp>
    <dsp:sp modelId="{70AED6F2-D0D7-4AB8-BFAA-514E4EBB5EAF}">
      <dsp:nvSpPr>
        <dsp:cNvPr id="0" name=""/>
        <dsp:cNvSpPr/>
      </dsp:nvSpPr>
      <dsp:spPr>
        <a:xfrm>
          <a:off x="4063073" y="2042062"/>
          <a:ext cx="1661214" cy="1804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AB54F-FFC5-4EF7-9C09-EC12BAFFBB74}">
      <dsp:nvSpPr>
        <dsp:cNvPr id="0" name=""/>
        <dsp:cNvSpPr/>
      </dsp:nvSpPr>
      <dsp:spPr>
        <a:xfrm>
          <a:off x="4247653" y="2217413"/>
          <a:ext cx="1661214" cy="1804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Прогнозе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социально-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экономического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развития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Мантуровского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Курской области</a:t>
          </a:r>
        </a:p>
      </dsp:txBody>
      <dsp:txXfrm>
        <a:off x="4247653" y="2217413"/>
        <a:ext cx="1661214" cy="1804494"/>
      </dsp:txXfrm>
    </dsp:sp>
    <dsp:sp modelId="{DB70EADF-D630-4CB4-9A61-5A91DC18E9C2}">
      <dsp:nvSpPr>
        <dsp:cNvPr id="0" name=""/>
        <dsp:cNvSpPr/>
      </dsp:nvSpPr>
      <dsp:spPr>
        <a:xfrm>
          <a:off x="6093447" y="2042062"/>
          <a:ext cx="1661214" cy="1804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3DE248-721B-4B11-86A1-23E82D68C53D}">
      <dsp:nvSpPr>
        <dsp:cNvPr id="0" name=""/>
        <dsp:cNvSpPr/>
      </dsp:nvSpPr>
      <dsp:spPr>
        <a:xfrm>
          <a:off x="6278026" y="2217413"/>
          <a:ext cx="1661214" cy="1804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Бюджетном послании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Президента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Российской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 typeface="DejaVu Sans" charset="0"/>
            <a:buNone/>
            <a:tabLst/>
          </a:pPr>
          <a:r>
            <a:rPr kumimoji="0" lang="ru-RU" sz="1200" b="0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Федерации</a:t>
          </a:r>
        </a:p>
      </dsp:txBody>
      <dsp:txXfrm>
        <a:off x="6278026" y="2217413"/>
        <a:ext cx="1661214" cy="18044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9BA316-3328-4DB7-89A5-714974F3904D}">
      <dsp:nvSpPr>
        <dsp:cNvPr id="0" name=""/>
        <dsp:cNvSpPr/>
      </dsp:nvSpPr>
      <dsp:spPr>
        <a:xfrm>
          <a:off x="3358381" y="3321682"/>
          <a:ext cx="1484185" cy="14108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Доходы бюджета</a:t>
          </a:r>
          <a:endParaRPr lang="ru-RU" sz="1900" kern="1200" dirty="0"/>
        </a:p>
      </dsp:txBody>
      <dsp:txXfrm>
        <a:off x="3358381" y="3321682"/>
        <a:ext cx="1484185" cy="1410870"/>
      </dsp:txXfrm>
    </dsp:sp>
    <dsp:sp modelId="{0AED6669-9925-48D9-B357-DBD39F2CDE70}">
      <dsp:nvSpPr>
        <dsp:cNvPr id="0" name=""/>
        <dsp:cNvSpPr/>
      </dsp:nvSpPr>
      <dsp:spPr>
        <a:xfrm rot="12900000">
          <a:off x="1534269" y="2634258"/>
          <a:ext cx="2056624" cy="632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45C31F-7D0A-4B9F-B709-9B45D4F52655}">
      <dsp:nvSpPr>
        <dsp:cNvPr id="0" name=""/>
        <dsp:cNvSpPr/>
      </dsp:nvSpPr>
      <dsp:spPr>
        <a:xfrm>
          <a:off x="650726" y="1264533"/>
          <a:ext cx="2139024" cy="21918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latin typeface="+mj-lt"/>
            </a:rPr>
            <a:t>Налоговые доходы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latin typeface="+mn-lt"/>
            </a:rPr>
            <a:t>поступления от уплаты налогов, установленных Налоговым кодексом Российской Федерации, например:</a:t>
          </a:r>
          <a:endParaRPr lang="ru-RU" sz="1200" kern="1200" baseline="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latin typeface="+mn-lt"/>
            </a:rPr>
            <a:t>налог на доходы физических лиц</a:t>
          </a:r>
          <a:endParaRPr lang="ru-RU" sz="1200" kern="1200" baseline="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latin typeface="+mn-lt"/>
            </a:rPr>
            <a:t>государственная пошлина</a:t>
          </a:r>
          <a:endParaRPr lang="ru-RU" sz="1200" kern="1200" baseline="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latin typeface="+mn-lt"/>
            </a:rPr>
            <a:t>другие</a:t>
          </a:r>
          <a:endParaRPr lang="ru-RU" sz="1200" kern="1200" baseline="0" dirty="0">
            <a:latin typeface="+mn-lt"/>
          </a:endParaRPr>
        </a:p>
      </dsp:txBody>
      <dsp:txXfrm>
        <a:off x="650726" y="1264533"/>
        <a:ext cx="2139024" cy="2191849"/>
      </dsp:txXfrm>
    </dsp:sp>
    <dsp:sp modelId="{87D25419-3A82-4208-ABB1-F3CE283A7523}">
      <dsp:nvSpPr>
        <dsp:cNvPr id="0" name=""/>
        <dsp:cNvSpPr/>
      </dsp:nvSpPr>
      <dsp:spPr>
        <a:xfrm rot="16200000">
          <a:off x="3060833" y="1845010"/>
          <a:ext cx="2079280" cy="632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D96300-9B88-458A-A08B-950A993F7780}">
      <dsp:nvSpPr>
        <dsp:cNvPr id="0" name=""/>
        <dsp:cNvSpPr/>
      </dsp:nvSpPr>
      <dsp:spPr>
        <a:xfrm>
          <a:off x="2823097" y="124850"/>
          <a:ext cx="2554753" cy="1993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latin typeface="+mj-lt"/>
            </a:rPr>
            <a:t>Неналоговые доходы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baseline="0" dirty="0" smtClean="0">
              <a:latin typeface="+mn-lt"/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например:</a:t>
          </a:r>
          <a:endParaRPr lang="ru-RU" sz="1000" b="0" kern="1200" baseline="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baseline="0" dirty="0" smtClean="0">
              <a:latin typeface="+mn-lt"/>
            </a:rPr>
            <a:t>Доходы от использования государственного имущества</a:t>
          </a:r>
          <a:endParaRPr lang="ru-RU" sz="1000" b="0" kern="1200" baseline="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baseline="0" dirty="0" smtClean="0">
              <a:latin typeface="+mn-lt"/>
            </a:rPr>
            <a:t>Плата за негативное воздействие на окружающую среду</a:t>
          </a:r>
          <a:endParaRPr lang="ru-RU" sz="1000" b="0" kern="1200" baseline="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baseline="0" dirty="0" smtClean="0">
              <a:latin typeface="+mn-lt"/>
            </a:rPr>
            <a:t>другие</a:t>
          </a:r>
          <a:endParaRPr lang="ru-RU" sz="1000" b="0" kern="1200" baseline="0" dirty="0">
            <a:latin typeface="+mn-lt"/>
          </a:endParaRPr>
        </a:p>
      </dsp:txBody>
      <dsp:txXfrm>
        <a:off x="2823097" y="124850"/>
        <a:ext cx="2554753" cy="1993071"/>
      </dsp:txXfrm>
    </dsp:sp>
    <dsp:sp modelId="{D1699181-943E-4433-92CF-247B8A22D2F1}">
      <dsp:nvSpPr>
        <dsp:cNvPr id="0" name=""/>
        <dsp:cNvSpPr/>
      </dsp:nvSpPr>
      <dsp:spPr>
        <a:xfrm rot="19500000">
          <a:off x="4610053" y="2634258"/>
          <a:ext cx="2056624" cy="632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F73928-A7DC-478B-B059-CEFC9AC1F492}">
      <dsp:nvSpPr>
        <dsp:cNvPr id="0" name=""/>
        <dsp:cNvSpPr/>
      </dsp:nvSpPr>
      <dsp:spPr>
        <a:xfrm>
          <a:off x="5382545" y="1440162"/>
          <a:ext cx="2196328" cy="1840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+mn-lt"/>
            </a:rPr>
            <a:t>Безвозмездные поступления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n-lt"/>
            </a:rPr>
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</a:t>
          </a:r>
          <a:endParaRPr lang="ru-RU" sz="500" b="1" kern="1200" baseline="0" dirty="0">
            <a:latin typeface="+mn-lt"/>
          </a:endParaRPr>
        </a:p>
      </dsp:txBody>
      <dsp:txXfrm>
        <a:off x="5382545" y="1440162"/>
        <a:ext cx="2196328" cy="18405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77C29-E10B-4751-9CAC-CA676B0C5005}">
      <dsp:nvSpPr>
        <dsp:cNvPr id="0" name=""/>
        <dsp:cNvSpPr/>
      </dsp:nvSpPr>
      <dsp:spPr>
        <a:xfrm>
          <a:off x="288036" y="1656184"/>
          <a:ext cx="1450578" cy="7252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Расходы на социально-культурную сферу</a:t>
          </a:r>
          <a:endParaRPr lang="ru-RU" sz="1200" kern="1200" dirty="0"/>
        </a:p>
      </dsp:txBody>
      <dsp:txXfrm>
        <a:off x="288036" y="1656184"/>
        <a:ext cx="1450578" cy="725289"/>
      </dsp:txXfrm>
    </dsp:sp>
    <dsp:sp modelId="{39C7DE64-04DB-43AD-BD01-934AD198FE46}">
      <dsp:nvSpPr>
        <dsp:cNvPr id="0" name=""/>
        <dsp:cNvSpPr/>
      </dsp:nvSpPr>
      <dsp:spPr>
        <a:xfrm rot="18694203">
          <a:off x="1366462" y="1175269"/>
          <a:ext cx="22121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12129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8694203">
        <a:off x="2417223" y="1136028"/>
        <a:ext cx="110606" cy="110606"/>
      </dsp:txXfrm>
    </dsp:sp>
    <dsp:sp modelId="{365726A3-2A1C-4F4E-AF6B-0B38E6BC25CE}">
      <dsp:nvSpPr>
        <dsp:cNvPr id="0" name=""/>
        <dsp:cNvSpPr/>
      </dsp:nvSpPr>
      <dsp:spPr>
        <a:xfrm>
          <a:off x="3206439" y="1190"/>
          <a:ext cx="1450578" cy="72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образование;</a:t>
          </a:r>
          <a:endParaRPr lang="ru-RU" sz="1200" kern="1200" dirty="0"/>
        </a:p>
      </dsp:txBody>
      <dsp:txXfrm>
        <a:off x="3206439" y="1190"/>
        <a:ext cx="1450578" cy="725289"/>
      </dsp:txXfrm>
    </dsp:sp>
    <dsp:sp modelId="{6DAFD448-BEF3-4A8F-8379-FECDB668DFF4}">
      <dsp:nvSpPr>
        <dsp:cNvPr id="0" name=""/>
        <dsp:cNvSpPr/>
      </dsp:nvSpPr>
      <dsp:spPr>
        <a:xfrm rot="19846981">
          <a:off x="1631633" y="1592311"/>
          <a:ext cx="168178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81786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9846981">
        <a:off x="2430482" y="1566328"/>
        <a:ext cx="84089" cy="84089"/>
      </dsp:txXfrm>
    </dsp:sp>
    <dsp:sp modelId="{718AAAC6-4EEC-4DAC-B800-5CE7C751E5D8}">
      <dsp:nvSpPr>
        <dsp:cNvPr id="0" name=""/>
        <dsp:cNvSpPr/>
      </dsp:nvSpPr>
      <dsp:spPr>
        <a:xfrm>
          <a:off x="3206439" y="835273"/>
          <a:ext cx="1450578" cy="72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политика;</a:t>
          </a:r>
          <a:endParaRPr lang="ru-RU" sz="1200" kern="1200" dirty="0"/>
        </a:p>
      </dsp:txBody>
      <dsp:txXfrm>
        <a:off x="3206439" y="835273"/>
        <a:ext cx="1450578" cy="725289"/>
      </dsp:txXfrm>
    </dsp:sp>
    <dsp:sp modelId="{C5EBC587-BCD3-461A-89D1-2ADC44D711B2}">
      <dsp:nvSpPr>
        <dsp:cNvPr id="0" name=""/>
        <dsp:cNvSpPr/>
      </dsp:nvSpPr>
      <dsp:spPr>
        <a:xfrm rot="30847">
          <a:off x="1738584" y="2009352"/>
          <a:ext cx="14678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67884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0847">
        <a:off x="2435829" y="1988717"/>
        <a:ext cx="73394" cy="73394"/>
      </dsp:txXfrm>
    </dsp:sp>
    <dsp:sp modelId="{ACD5641B-BE62-4E1B-9586-912ED8B94A13}">
      <dsp:nvSpPr>
        <dsp:cNvPr id="0" name=""/>
        <dsp:cNvSpPr/>
      </dsp:nvSpPr>
      <dsp:spPr>
        <a:xfrm>
          <a:off x="3206439" y="1669355"/>
          <a:ext cx="1450578" cy="72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культура, кинематография;</a:t>
          </a:r>
          <a:endParaRPr lang="ru-RU" sz="1200" kern="1200" dirty="0"/>
        </a:p>
      </dsp:txBody>
      <dsp:txXfrm>
        <a:off x="3206439" y="1669355"/>
        <a:ext cx="1450578" cy="725289"/>
      </dsp:txXfrm>
    </dsp:sp>
    <dsp:sp modelId="{CB743354-E40D-41E8-9615-0F97D4A21A58}">
      <dsp:nvSpPr>
        <dsp:cNvPr id="0" name=""/>
        <dsp:cNvSpPr/>
      </dsp:nvSpPr>
      <dsp:spPr>
        <a:xfrm rot="1799656">
          <a:off x="1625126" y="2426393"/>
          <a:ext cx="169480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94801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99656">
        <a:off x="2430156" y="2400085"/>
        <a:ext cx="84740" cy="84740"/>
      </dsp:txXfrm>
    </dsp:sp>
    <dsp:sp modelId="{2CA163E0-40BE-46CB-AEE8-E023131D0928}">
      <dsp:nvSpPr>
        <dsp:cNvPr id="0" name=""/>
        <dsp:cNvSpPr/>
      </dsp:nvSpPr>
      <dsp:spPr>
        <a:xfrm>
          <a:off x="3206439" y="2503437"/>
          <a:ext cx="1450578" cy="72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физическая культура и спорт;</a:t>
          </a:r>
          <a:endParaRPr lang="ru-RU" sz="1200" kern="1200" dirty="0"/>
        </a:p>
      </dsp:txBody>
      <dsp:txXfrm>
        <a:off x="3206439" y="2503437"/>
        <a:ext cx="1450578" cy="725289"/>
      </dsp:txXfrm>
    </dsp:sp>
    <dsp:sp modelId="{11C97475-DF4C-474F-A7C3-6F1732820400}">
      <dsp:nvSpPr>
        <dsp:cNvPr id="0" name=""/>
        <dsp:cNvSpPr/>
      </dsp:nvSpPr>
      <dsp:spPr>
        <a:xfrm rot="2932720">
          <a:off x="1356574" y="2843434"/>
          <a:ext cx="22319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31905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932720">
        <a:off x="2416729" y="2803699"/>
        <a:ext cx="111595" cy="111595"/>
      </dsp:txXfrm>
    </dsp:sp>
    <dsp:sp modelId="{63C07B36-A81F-478F-A01B-DF840D6AB5F7}">
      <dsp:nvSpPr>
        <dsp:cNvPr id="0" name=""/>
        <dsp:cNvSpPr/>
      </dsp:nvSpPr>
      <dsp:spPr>
        <a:xfrm>
          <a:off x="3206439" y="3337520"/>
          <a:ext cx="1450578" cy="72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средства </a:t>
          </a:r>
          <a:r>
            <a:rPr lang="ru-RU" sz="1200" kern="1200" smtClean="0"/>
            <a:t>массовой информации</a:t>
          </a:r>
          <a:endParaRPr lang="ru-RU" sz="1200" kern="1200" dirty="0"/>
        </a:p>
      </dsp:txBody>
      <dsp:txXfrm>
        <a:off x="3206439" y="3337520"/>
        <a:ext cx="1450578" cy="72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DC27-5379-4D98-A762-905072E102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7738D-6D16-4181-9B20-E36F799CA17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7280-7BE6-41CC-A101-51E72A3C0F6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3D369-8CCF-4157-9D8F-93FB19C249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A92E-C6AB-45BF-83FC-3489176306F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1EA2-C823-4CE3-824E-30459EEA3D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DECB4-C0E2-4095-A413-90BE5A0FBD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ED1CC-3DA0-4D42-B703-D5CDB4F69B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6964-B168-42D2-A00F-CE3F4294B9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BBBF-56FB-4238-9D5B-1F3B7D9E3F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DE38-2279-46F9-A590-E45EB4C9E6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CB100A-6815-4EA6-9F9F-5AEB3279A1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50825" y="4292600"/>
            <a:ext cx="7129463" cy="10080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</a:rPr>
              <a:t>БЮДЖЕТ ДЛЯ ГРАЖДАН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района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«Мантуровский район»</a:t>
            </a:r>
            <a:endParaRPr lang="es-ES" sz="2400" b="1" dirty="0" smtClean="0">
              <a:solidFill>
                <a:schemeClr val="tx1"/>
              </a:solidFill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658813" y="5949950"/>
            <a:ext cx="51847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r>
              <a:rPr lang="ru-RU" sz="1100" dirty="0"/>
              <a:t>Решение Представительного Собрания  Мантуровского  района  Курской области №  307 от 26.12.2018 года</a:t>
            </a:r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765175"/>
            <a:ext cx="23542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Бюджет составляется и утверждается сроком </a:t>
            </a:r>
            <a:r>
              <a:rPr lang="ru-RU" sz="3200" dirty="0" smtClean="0"/>
              <a:t>на</a:t>
            </a:r>
            <a:r>
              <a:rPr lang="en-US" sz="3200" dirty="0" smtClean="0"/>
              <a:t> </a:t>
            </a:r>
            <a:r>
              <a:rPr lang="ru-RU" sz="3200" dirty="0" smtClean="0"/>
              <a:t>три </a:t>
            </a:r>
            <a:r>
              <a:rPr lang="ru-RU" sz="3200" dirty="0" smtClean="0"/>
              <a:t>года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950912" y="1279301"/>
          <a:ext cx="79415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4"/>
          <p:cNvGraphicFramePr>
            <a:graphicFrameLocks/>
          </p:cNvGraphicFramePr>
          <p:nvPr/>
        </p:nvGraphicFramePr>
        <p:xfrm>
          <a:off x="1115616" y="1700808"/>
          <a:ext cx="7086600" cy="4229100"/>
        </p:xfrm>
        <a:graphic>
          <a:graphicData uri="http://schemas.openxmlformats.org/presentationml/2006/ole">
            <p:oleObj spid="_x0000_s1026" r:id="rId3" imgW="6867671" imgH="4162423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76470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Основные характеристики бюджета Мантуровского района на 2019 год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на плановый период 2020 и 2021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год</a:t>
            </a:r>
            <a:endParaRPr lang="ru-RU" sz="20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Доходы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Структура доходов бюджета </a:t>
            </a:r>
            <a:br>
              <a:rPr lang="ru-RU" sz="3200" dirty="0" smtClean="0"/>
            </a:br>
            <a:r>
              <a:rPr lang="ru-RU" sz="3200" dirty="0" smtClean="0"/>
              <a:t>н</a:t>
            </a:r>
            <a:r>
              <a:rPr lang="ru-RU" sz="3200" dirty="0" smtClean="0"/>
              <a:t>а </a:t>
            </a:r>
            <a:r>
              <a:rPr lang="ru-RU" sz="3200" dirty="0" smtClean="0"/>
              <a:t>2019 год</a:t>
            </a:r>
          </a:p>
        </p:txBody>
      </p:sp>
      <p:graphicFrame>
        <p:nvGraphicFramePr>
          <p:cNvPr id="2050" name="Объект 5"/>
          <p:cNvGraphicFramePr>
            <a:graphicFrameLocks noGrp="1"/>
          </p:cNvGraphicFramePr>
          <p:nvPr>
            <p:ph idx="1"/>
          </p:nvPr>
        </p:nvGraphicFramePr>
        <p:xfrm>
          <a:off x="444500" y="1641475"/>
          <a:ext cx="8359775" cy="4389438"/>
        </p:xfrm>
        <a:graphic>
          <a:graphicData uri="http://schemas.openxmlformats.org/presentationml/2006/ole">
            <p:oleObj spid="_x0000_s2050" name="Диаграмма" r:id="rId3" imgW="8362849" imgH="43910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Объект 5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970838" cy="4462463"/>
        </p:xfrm>
        <a:graphic>
          <a:graphicData uri="http://schemas.openxmlformats.org/presentationml/2006/ole">
            <p:oleObj spid="_x0000_s3074" r:id="rId3" imgW="8353408" imgH="4676865" progId="Excel.Sheet.8">
              <p:embed/>
            </p:oleObj>
          </a:graphicData>
        </a:graphic>
      </p:graphicFrame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Структура доходов  бюджета 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 smtClean="0"/>
              <a:t>2020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>
              <a:solidFill>
                <a:schemeClr val="tx2"/>
              </a:solidFill>
            </a:endParaRPr>
          </a:p>
        </p:txBody>
      </p: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Структура доходов  бюджета 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 smtClean="0"/>
              <a:t>2021 год</a:t>
            </a:r>
          </a:p>
        </p:txBody>
      </p:sp>
      <p:sp>
        <p:nvSpPr>
          <p:cNvPr id="25604" name="Заголовок 1"/>
          <p:cNvSpPr>
            <a:spLocks noGrp="1"/>
          </p:cNvSpPr>
          <p:nvPr/>
        </p:nvSpPr>
        <p:spPr bwMode="auto">
          <a:xfrm>
            <a:off x="609600" y="30099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>
              <a:solidFill>
                <a:schemeClr val="tx2"/>
              </a:solidFill>
            </a:endParaRPr>
          </a:p>
        </p:txBody>
      </p:sp>
      <p:graphicFrame>
        <p:nvGraphicFramePr>
          <p:cNvPr id="25605" name="Объект 5"/>
          <p:cNvGraphicFramePr>
            <a:graphicFrameLocks noGrp="1"/>
          </p:cNvGraphicFramePr>
          <p:nvPr/>
        </p:nvGraphicFramePr>
        <p:xfrm>
          <a:off x="560388" y="1793875"/>
          <a:ext cx="8145462" cy="4525963"/>
        </p:xfrm>
        <a:graphic>
          <a:graphicData uri="http://schemas.openxmlformats.org/presentationml/2006/ole">
            <p:oleObj spid="_x0000_s25605" r:id="rId3" imgW="8362849" imgH="45814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Налог на доходы физических лиц по муниципальному району «Мантуровский район»</a:t>
            </a:r>
          </a:p>
        </p:txBody>
      </p:sp>
      <p:graphicFrame>
        <p:nvGraphicFramePr>
          <p:cNvPr id="4098" name="Объект 6"/>
          <p:cNvGraphicFramePr>
            <a:graphicFrameLocks noGrp="1"/>
          </p:cNvGraphicFramePr>
          <p:nvPr>
            <p:ph idx="1"/>
          </p:nvPr>
        </p:nvGraphicFramePr>
        <p:xfrm>
          <a:off x="463550" y="1555750"/>
          <a:ext cx="8255000" cy="4557713"/>
        </p:xfrm>
        <a:graphic>
          <a:graphicData uri="http://schemas.openxmlformats.org/presentationml/2006/ole">
            <p:oleObj spid="_x0000_s4098" r:id="rId3" imgW="8210449" imgH="453393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Безвозмездные поступления </a:t>
            </a:r>
            <a:br>
              <a:rPr lang="ru-RU" sz="2400" b="1" dirty="0" smtClean="0"/>
            </a:br>
            <a:r>
              <a:rPr lang="ru-RU" sz="2400" b="1" dirty="0" smtClean="0"/>
              <a:t>из областного бюджета на 2019 год </a:t>
            </a:r>
            <a:br>
              <a:rPr lang="ru-RU" sz="2400" b="1" dirty="0" smtClean="0"/>
            </a:br>
            <a:r>
              <a:rPr lang="ru-RU" sz="2400" b="1" dirty="0" smtClean="0"/>
              <a:t>и плановый период 2020-2021 годов</a:t>
            </a:r>
          </a:p>
        </p:txBody>
      </p:sp>
      <p:graphicFrame>
        <p:nvGraphicFramePr>
          <p:cNvPr id="5122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631950"/>
          <a:ext cx="8331200" cy="4462463"/>
        </p:xfrm>
        <a:graphic>
          <a:graphicData uri="http://schemas.openxmlformats.org/presentationml/2006/ole">
            <p:oleObj spid="_x0000_s5122" r:id="rId3" imgW="8553551" imgH="45814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Структура расходов муниципального района «Мантуровский район» </a:t>
            </a:r>
            <a:br>
              <a:rPr lang="ru-RU" sz="1600" dirty="0" smtClean="0"/>
            </a:br>
            <a:r>
              <a:rPr lang="ru-RU" sz="1600" dirty="0" smtClean="0"/>
              <a:t>по разделам функциональной классификации </a:t>
            </a:r>
            <a:br>
              <a:rPr lang="ru-RU" sz="1600" dirty="0" smtClean="0"/>
            </a:br>
            <a:r>
              <a:rPr lang="ru-RU" sz="1600" dirty="0" smtClean="0"/>
              <a:t>на 2019 год и плановый период 2020-2021 годов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95288" y="1341439"/>
          <a:ext cx="8497192" cy="45601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87016"/>
                <a:gridCol w="4113832"/>
                <a:gridCol w="901844"/>
                <a:gridCol w="998220"/>
                <a:gridCol w="1196280"/>
              </a:tblGrid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321905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298255</a:t>
                      </a: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300811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числе: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34689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33993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33926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440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6961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226563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201209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Культура,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20717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21014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21665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Здравоохранение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26592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26725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26725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265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616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4937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3950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</a:tr>
              <a:tr h="4172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90000" marR="90000" marT="46800" marB="4680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2798</a:t>
                      </a:r>
                    </a:p>
                  </a:txBody>
                  <a:tcPr marL="90000" marR="90000" marT="46800" marB="4680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5742</a:t>
                      </a:r>
                    </a:p>
                  </a:txBody>
                  <a:tcPr marL="90000" marR="90000" marT="46800" marB="46800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Расходы бюджета </a:t>
            </a:r>
            <a:br>
              <a:rPr lang="ru-RU" sz="3600" smtClean="0"/>
            </a:br>
            <a:r>
              <a:rPr lang="ru-RU" sz="3600" smtClean="0"/>
              <a:t>на социально-культурную сферу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771800" y="1988840"/>
          <a:ext cx="58326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2492375"/>
            <a:ext cx="2857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Что такое бюджет?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55788"/>
            <a:ext cx="7786687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6"/>
                </a:solidFill>
              </a:rPr>
              <a:t>Бюджет </a:t>
            </a:r>
            <a:r>
              <a:rPr lang="ru-RU" dirty="0" smtClean="0"/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Доля расходов на социально-культурную сферу в общих расходах</a:t>
            </a:r>
            <a:br>
              <a:rPr lang="ru-RU" sz="3200" smtClean="0"/>
            </a:br>
            <a:endParaRPr lang="ru-RU" sz="3200" smtClean="0"/>
          </a:p>
        </p:txBody>
      </p:sp>
      <p:graphicFrame>
        <p:nvGraphicFramePr>
          <p:cNvPr id="6146" name="Объект 7"/>
          <p:cNvGraphicFramePr>
            <a:graphicFrameLocks noGrp="1"/>
          </p:cNvGraphicFramePr>
          <p:nvPr>
            <p:ph idx="1"/>
          </p:nvPr>
        </p:nvGraphicFramePr>
        <p:xfrm>
          <a:off x="415925" y="1549400"/>
          <a:ext cx="8312150" cy="4627563"/>
        </p:xfrm>
        <a:graphic>
          <a:graphicData uri="http://schemas.openxmlformats.org/presentationml/2006/ole">
            <p:oleObj spid="_x0000_s6146" r:id="rId3" imgW="8229600" imgH="45814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1"/>
                </a:solidFill>
              </a:rPr>
              <a:t>Расходы</a:t>
            </a:r>
            <a:r>
              <a:rPr lang="ru-RU" sz="4000" dirty="0" smtClean="0"/>
              <a:t> бюджета в 2019 году </a:t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1"/>
                </a:solidFill>
              </a:rPr>
              <a:t>на образование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1"/>
                </a:solidFill>
              </a:rPr>
              <a:t>Расходы</a:t>
            </a:r>
            <a:r>
              <a:rPr lang="ru-RU" sz="4000" dirty="0" smtClean="0"/>
              <a:t> бюджета в 2020 году </a:t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1"/>
                </a:solidFill>
              </a:rPr>
              <a:t>на образование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1"/>
                </a:solidFill>
              </a:rPr>
              <a:t>Расходы</a:t>
            </a:r>
            <a:r>
              <a:rPr lang="ru-RU" sz="4000" dirty="0" smtClean="0"/>
              <a:t> бюджета в 2021 году </a:t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1"/>
                </a:solidFill>
              </a:rPr>
              <a:t>на образование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Меры социальной поддержки, оказываемые педагогическим работникам муниципального района «Мантуровский район» на 2019 год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348880"/>
          <a:ext cx="8229600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1"/>
                </a:solidFill>
              </a:rPr>
              <a:t>Молодежная политика и оздоровление детей </a:t>
            </a:r>
            <a:r>
              <a:rPr lang="ru-RU" sz="2800" dirty="0" smtClean="0"/>
              <a:t>по муниципальному району «Мантуровский район» на 2019 год 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547664" y="2564904"/>
          <a:ext cx="5490911" cy="29527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55072"/>
                <a:gridCol w="1035662"/>
                <a:gridCol w="1500177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детей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2019 год,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Оздоровление и отдых детей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Оздоровление и отдых детей , находящихся в трудной жизненной ситуации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477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Расходы  бюджета муниципального района «Мантуровский район» на 2019-2021годы, кинематографию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47700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Муниципальные программы на 2019 год </a:t>
            </a:r>
            <a:br>
              <a:rPr lang="ru-RU" sz="1600" dirty="0" smtClean="0"/>
            </a:br>
            <a:r>
              <a:rPr lang="ru-RU" sz="1600" dirty="0" smtClean="0"/>
              <a:t>по муниципальному району «Мантуровский район» (тыс. руб.)</a:t>
            </a:r>
            <a:br>
              <a:rPr lang="ru-RU" sz="1600" dirty="0" smtClean="0"/>
            </a:br>
            <a:endParaRPr lang="ru-RU" sz="1600" dirty="0" smtClean="0"/>
          </a:p>
        </p:txBody>
      </p:sp>
      <p:graphicFrame>
        <p:nvGraphicFramePr>
          <p:cNvPr id="4" name="Group 321"/>
          <p:cNvGraphicFramePr>
            <a:graphicFrameLocks noGrp="1"/>
          </p:cNvGraphicFramePr>
          <p:nvPr/>
        </p:nvGraphicFramePr>
        <p:xfrm>
          <a:off x="899592" y="930607"/>
          <a:ext cx="7097957" cy="59273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01541"/>
                <a:gridCol w="1110617"/>
                <a:gridCol w="1085799"/>
              </a:tblGrid>
              <a:tr h="2183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 муниципальных программ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ЦСР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 расходы на 2019 год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2455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ВСЕГО РАСХОДОВ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293550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214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«Развитие культуры в Мантуровском районе Курской области на 2017-2021годы»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22427</a:t>
                      </a:r>
                    </a:p>
                  </a:txBody>
                  <a:tcPr anchor="ctr" horzOverflow="overflow"/>
                </a:tc>
              </a:tr>
              <a:tr h="2148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«Социальная поддержка граждан в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Мантуровском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районе Курской области на 2017-2021годы»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14521</a:t>
                      </a:r>
                    </a:p>
                  </a:txBody>
                  <a:tcPr horzOverflow="overflow"/>
                </a:tc>
              </a:tr>
              <a:tr h="33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«Развитие образования в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Мантуровском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районе Курской области на 2017-2021 годы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236961</a:t>
                      </a:r>
                    </a:p>
                  </a:txBody>
                  <a:tcPr anchor="ctr" horzOverflow="overflow"/>
                </a:tc>
              </a:tr>
              <a:tr h="33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«Управление муниципальным имуществом и земельными ресурсами в Мантуровском районе Курской области на 2017-2021годы»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620</a:t>
                      </a:r>
                    </a:p>
                  </a:txBody>
                  <a:tcPr horzOverflow="overflow"/>
                </a:tc>
              </a:tr>
              <a:tr h="216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«Развитие  муниципальной службы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Мантуровском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районе Курской области на 2017-2021 годы»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2000000000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456</a:t>
                      </a:r>
                    </a:p>
                  </a:txBody>
                  <a:tcPr horzOverflow="overflow"/>
                </a:tc>
              </a:tr>
              <a:tr h="33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«Обеспечение доступным и комфортным жильем и коммунальными услугами граждан в Мантуровском районе Курской области на 2017-2020годы»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07 0 00 000000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1741</a:t>
                      </a:r>
                    </a:p>
                  </a:txBody>
                  <a:tcPr horzOverflow="overflow"/>
                </a:tc>
              </a:tr>
              <a:tr h="4603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«Повышение эффективности  работы с молодежью, организация отдыха и оздоровления детей, молодежи, развитие физической культуры и спорта в Мантуровском районе Курской области на 2017-2020годы»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1152</a:t>
                      </a:r>
                    </a:p>
                  </a:txBody>
                  <a:tcPr horzOverflow="overflow"/>
                </a:tc>
              </a:tr>
              <a:tr h="337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«Сохранение и развитие архивного дела  в Мантуровском районе Курской области на 2017-2020годы»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171</a:t>
                      </a:r>
                    </a:p>
                  </a:txBody>
                  <a:tcPr anchor="ctr" horzOverflow="overflow"/>
                </a:tc>
              </a:tr>
              <a:tr h="4603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«Развитие транспортной системы, обеспечение перевозки пассажиров  безопасности дорожного движения в Мантуровском районе Курской области на 2017-2020годы»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5430</a:t>
                      </a:r>
                    </a:p>
                  </a:txBody>
                  <a:tcPr anchor="ctr" horzOverflow="overflow"/>
                </a:tc>
              </a:tr>
              <a:tr h="2164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«Профилактика правонарушений в Мантуровском районе Курской области на 2017-2020годы»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332</a:t>
                      </a:r>
                    </a:p>
                  </a:txBody>
                  <a:tcPr anchor="ctr" horzOverflow="overflow"/>
                </a:tc>
              </a:tr>
              <a:tr h="4603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«Защита населения и территории от чрезвычайных ситуаций,  обеспечение пожарной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безопасности,профилактика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терроризма и </a:t>
                      </a:r>
                      <a:r>
                        <a:rPr kumimoji="0" lang="ru-RU" sz="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экстремизма,а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также минимизация и (или) ликвидация последствий проявлений терроризма в границах муниципального района «Мантуровский район» Курской области на 2017-2020годы»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horzOverflow="overflow"/>
                </a:tc>
              </a:tr>
              <a:tr h="337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«Повышение эффективности управления финансами в Мантуровском районе Курской области на 2017-2021годы»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8058</a:t>
                      </a:r>
                    </a:p>
                  </a:txBody>
                  <a:tcPr horzOverflow="overflow"/>
                </a:tc>
              </a:tr>
              <a:tr h="2952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«Социальное развитие села в Мантуровском районе Курской области на 2017-2021годы»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16 0 00 00000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2952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«Содействие занятости населения в Мантуровском районе Курской области на 2017-2021годы»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292</a:t>
                      </a:r>
                    </a:p>
                  </a:txBody>
                  <a:tcPr anchor="ctr" horzOverflow="overflow"/>
                </a:tc>
              </a:tr>
              <a:tr h="337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«Организация деятельности органов ЗАГС в Мантуровском районе Курской области на 2017-2021годы»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1249</a:t>
                      </a:r>
                    </a:p>
                  </a:txBody>
                  <a:tcPr anchor="ctr" horzOverflow="overflow"/>
                </a:tc>
              </a:tr>
              <a:tr h="337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«Комплексные меры противодействия злоупотреблению наркотикам и их незаконному обороту на 2017-2021 годы»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20 0 00 00000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10668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Расходы бюджета на 2019-2021 годы </a:t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 smtClean="0">
                <a:solidFill>
                  <a:schemeClr val="accent1"/>
                </a:solidFill>
              </a:rPr>
              <a:t>социальную политику</a:t>
            </a:r>
          </a:p>
        </p:txBody>
      </p:sp>
      <p:graphicFrame>
        <p:nvGraphicFramePr>
          <p:cNvPr id="12290" name="Object 5"/>
          <p:cNvGraphicFramePr>
            <a:graphicFrameLocks/>
          </p:cNvGraphicFramePr>
          <p:nvPr/>
        </p:nvGraphicFramePr>
        <p:xfrm>
          <a:off x="6016625" y="1722438"/>
          <a:ext cx="3160713" cy="4349750"/>
        </p:xfrm>
        <a:graphic>
          <a:graphicData uri="http://schemas.openxmlformats.org/presentationml/2006/ole">
            <p:oleObj spid="_x0000_s12290" r:id="rId3" imgW="3158002" imgH="4346825" progId="Excel.Sheet.8">
              <p:embed/>
            </p:oleObj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259632" y="1397000"/>
          <a:ext cx="640871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Расходы  бюджета муниципального района «Мантуровский район»  на охрану семьи и детства на 2019 год 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979712" y="2348880"/>
          <a:ext cx="4699099" cy="32403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86806"/>
                <a:gridCol w="1080120"/>
                <a:gridCol w="932173"/>
              </a:tblGrid>
              <a:tr h="7856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меры социальной поддержки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получателей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 2019 год,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921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Ежемесячное пособие на ребенка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2468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11764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Выплаты на содержание ребенка в семье опекуна и приемной семье, а также вознаграждение, причитающееся приемному родителю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4389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7420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6797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653338" cy="981075"/>
          </a:xfrm>
        </p:spPr>
        <p:txBody>
          <a:bodyPr/>
          <a:lstStyle/>
          <a:p>
            <a:pPr eaLnBrk="1" hangingPunct="1"/>
            <a:r>
              <a:rPr lang="ru-RU" sz="3600" smtClean="0"/>
              <a:t>Что такое бюджет для граждан?</a:t>
            </a:r>
            <a:endParaRPr lang="ru-RU" sz="3600" smtClean="0">
              <a:solidFill>
                <a:schemeClr val="tx1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86687" cy="35290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6"/>
                </a:solidFill>
              </a:rPr>
              <a:t>Бюджет для граждан </a:t>
            </a:r>
            <a:r>
              <a:rPr lang="ru-RU" sz="2400" dirty="0" smtClean="0"/>
              <a:t>- это упрощенная версия бюджетного документа, которая использует неформальный язык и доступные форматы, чтобы облегчить для граждан понимание бюджета.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400" dirty="0" smtClean="0"/>
              <a:t>Он содержит информационно-аналитический материал, доступный для широкого круга неподготовленных пользователей.</a:t>
            </a:r>
          </a:p>
          <a:p>
            <a:pPr eaLnBrk="1" hangingPunct="1">
              <a:defRPr/>
            </a:pPr>
            <a:endParaRPr lang="ru-RU" sz="2400" dirty="0"/>
          </a:p>
        </p:txBody>
      </p:sp>
      <p:pic>
        <p:nvPicPr>
          <p:cNvPr id="16388" name="Рисунок 1"/>
          <p:cNvPicPr>
            <a:picLocks noChangeAspect="1"/>
          </p:cNvPicPr>
          <p:nvPr/>
        </p:nvPicPr>
        <p:blipFill>
          <a:blip r:embed="rId3" cstate="print"/>
          <a:srcRect l="2467" t="4945" r="2905" b="5112"/>
          <a:stretch>
            <a:fillRect/>
          </a:stretch>
        </p:blipFill>
        <p:spPr bwMode="auto">
          <a:xfrm>
            <a:off x="2805113" y="1276350"/>
            <a:ext cx="3533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Меры социальной поддержки, оказываемые отдельным категориям граждан в муниципальном районе «Мантуровский район» на 2019 год 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1043608" y="2060848"/>
          <a:ext cx="7191375" cy="42374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56213"/>
                <a:gridCol w="1052512"/>
                <a:gridCol w="882650"/>
              </a:tblGrid>
              <a:tr h="8764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меры социальной поддержки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получателей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2019 год,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тыс. рублей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6308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Компенсация расходов на оплату жилых помещений, отопления и освещения работникам муниципальных образовательных учреждений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10316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89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Выплата пенсий за выслугу лет и доплат к пенсиям государственных гражданских служащих Курской области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580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2696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Ежемесячная денежная выплата ветеранам труда и труженикам тыла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881/276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6502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389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Обеспечение мер социальной поддержки реабилитированных лиц и лиц, признанных пострадавшими от политических репрессий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5393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Выплата компенсации части родительской платы за присмотр и уход за детьми, посещающими образовательные организации, реализующие образовательные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программы дошкольного образования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67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Обеспечение мер социальной поддержки работников муниципальных учреждений культуры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1712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3221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Оказание финансовой помощи в виде межбюджетных трансфертов на 2019 по муниципальному району «Мантуровский район»</a:t>
            </a:r>
          </a:p>
        </p:txBody>
      </p:sp>
      <p:graphicFrame>
        <p:nvGraphicFramePr>
          <p:cNvPr id="4" name="Group 52"/>
          <p:cNvGraphicFramePr>
            <a:graphicFrameLocks noGrp="1"/>
          </p:cNvGraphicFramePr>
          <p:nvPr/>
        </p:nvGraphicFramePr>
        <p:xfrm>
          <a:off x="1835696" y="2060848"/>
          <a:ext cx="5849937" cy="30240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948237"/>
                <a:gridCol w="901700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2019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Всего, из них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210222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Финансовая помощь - всего, в том числе: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210222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Дотация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Субсидии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Субвенции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209467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Иные межбюджетные трансферты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804248" y="5085184"/>
            <a:ext cx="9271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</a:rPr>
              <a:t>Контактная информация 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для взаимодействия с гражданами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844675"/>
            <a:ext cx="6264473" cy="3733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Управление </a:t>
            </a:r>
            <a:r>
              <a:rPr lang="ru-RU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финансов Администрации </a:t>
            </a:r>
            <a:r>
              <a:rPr lang="ru-RU" alt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Мантуровского района Курской </a:t>
            </a:r>
            <a:r>
              <a:rPr lang="ru-RU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altLang="en-US" sz="28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2000" dirty="0"/>
              <a:t>307000, Курская область, Мантуровский </a:t>
            </a:r>
            <a:r>
              <a:rPr lang="ru-RU" altLang="en-US" sz="2000" dirty="0" smtClean="0"/>
              <a:t>район, </a:t>
            </a:r>
            <a:r>
              <a:rPr lang="ru-RU" altLang="en-US" sz="2000" dirty="0" err="1" smtClean="0"/>
              <a:t>с.Мантурово</a:t>
            </a:r>
            <a:r>
              <a:rPr lang="ru-RU" altLang="en-US" sz="2000" dirty="0"/>
              <a:t>, </a:t>
            </a:r>
            <a:r>
              <a:rPr lang="ru-RU" altLang="en-US" sz="2000" dirty="0" smtClean="0"/>
              <a:t>ул.Ленина</a:t>
            </a:r>
            <a:r>
              <a:rPr lang="ru-RU" altLang="en-US" sz="2000" dirty="0"/>
              <a:t>, </a:t>
            </a:r>
            <a:r>
              <a:rPr lang="ru-RU" altLang="en-US" sz="2000" dirty="0" smtClean="0"/>
              <a:t>д.13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2000" dirty="0" smtClean="0"/>
              <a:t>+7 (471255) 2-14-43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uprfinmant@yandex.ru</a:t>
            </a:r>
            <a:endParaRPr lang="ru-RU" altLang="en-US" sz="2000" dirty="0"/>
          </a:p>
          <a:p>
            <a:pPr marL="0" indent="0" eaLnBrk="1" hangingPunct="1">
              <a:buFontTx/>
              <a:buNone/>
              <a:defRPr/>
            </a:pPr>
            <a:endParaRPr lang="ru-RU" sz="2800" dirty="0"/>
          </a:p>
        </p:txBody>
      </p:sp>
      <p:pic>
        <p:nvPicPr>
          <p:cNvPr id="33796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64490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514850"/>
            <a:ext cx="55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5157788"/>
            <a:ext cx="5588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Основные характеристики бюджета</a:t>
            </a: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64" t="24139" r="10631" b="45123"/>
          <a:stretch>
            <a:fillRect/>
          </a:stretch>
        </p:blipFill>
        <p:spPr>
          <a:xfrm>
            <a:off x="684213" y="1393825"/>
            <a:ext cx="7872412" cy="2106613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87413" y="3419475"/>
            <a:ext cx="100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Доходы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4081463" y="3419475"/>
            <a:ext cx="1111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Расходы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7153275" y="3141663"/>
            <a:ext cx="1306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Профицит</a:t>
            </a:r>
          </a:p>
          <a:p>
            <a:r>
              <a:rPr lang="ru-RU"/>
              <a:t>(Дефицит)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7413" y="4221163"/>
            <a:ext cx="7572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Дефицит</a:t>
            </a:r>
            <a:r>
              <a:rPr lang="ru-RU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превышение расходов над доходами (принимается решение об источниках покрытия дефицита – использовать остатки, взять в долг)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Профицит</a:t>
            </a:r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превышение доходов над расходами (принимается решение об использовании доходов – накапливать резервы, остатки, погашать долг)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направления бюджетной и налоговой политики муниципального района «Мантуровский район» </a:t>
            </a:r>
            <a:br>
              <a:rPr lang="ru-RU" sz="1800" b="1" dirty="0" smtClean="0"/>
            </a:br>
            <a:r>
              <a:rPr lang="ru-RU" sz="1800" b="1" dirty="0" smtClean="0"/>
              <a:t>на 2019 год и плановый период 2020 и 2021 годов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1400" dirty="0" smtClean="0"/>
              <a:t>Основные направления бюджетной и налоговой политики  муниципального района «Мантуровский  район» Курской области на 2019 год и плановый период 2020 и 2021 годов, подготовленные в соответствии с требованиями Бюджетного кодекса Российской Федерации и Положения о бюджетном процессе в муниципальном районе «Мантуровский район» Курской области (с изменениями и дополнениями) содержат основные цели, задачи и приоритеты бюджетной и налоговой политики муниципального района «Мантуровский район» Курской области (далее – бюджетная и налоговая политика) на предстоящий период в сфере формирования доходного потенциала, расходования бюджетных средств, муниципального долга и контроля за использованием бюджетных средств.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en-US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1400" dirty="0" smtClean="0"/>
              <a:t>Основные направления бюджетной и налоговой политики согласованы с общими целями и задачами социально-экономического развития района и являются определяющими при составлении проекта бюджета муниципального района «Мантуровский район» Курской области (далее – бюджет муниципального района) на 2019-2021 годы.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en-US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en-US" sz="1400" dirty="0" smtClean="0"/>
              <a:t>При подготовке учтены положения: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1400" dirty="0" smtClean="0"/>
              <a:t>Бюджетного послания Президента Российской Федерации Федеральному Собранию;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1400" dirty="0" smtClean="0"/>
              <a:t>основных направлений налоговой политики  и бюджетной политики Российской Федерации на 2019 год и на плановый период  2020и 2021 годов;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1400" dirty="0" smtClean="0"/>
              <a:t>указов Президента Российской Федерации от 7 мая 2012 года;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en-US" sz="1400" dirty="0" smtClean="0"/>
              <a:t>муниципальных программ  муниципального района «Мантуровский район» Курской области.</a:t>
            </a:r>
            <a:endParaRPr lang="ru-RU" altLang="en-US" sz="14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1800" b="1" dirty="0" smtClean="0">
                <a:solidFill>
                  <a:schemeClr val="accent1"/>
                </a:solidFill>
              </a:rPr>
              <a:t>Основные  задачи бюджетной политики  </a:t>
            </a:r>
            <a:r>
              <a:rPr lang="ru-RU" altLang="en-US" sz="1800" b="1" dirty="0" smtClean="0"/>
              <a:t>муниципального района «Мантуровский район» Курской области на 2019 год и на плановый период 2020 и 2021 годов</a:t>
            </a:r>
            <a:endParaRPr lang="ru-RU" altLang="en-US" sz="1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400" dirty="0" smtClean="0"/>
              <a:t>Бюджетная политика муниципального района « Мантуровский район» Курской области на 2019 год и на плановый период 2020 и 2021 годов должна быть главным образом направлена на обеспечение социальной и экономической  стабильности района,   долгосрочной   сбалансированности и устойчивости бюджетной системы.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dirty="0" smtClean="0"/>
              <a:t>Основными приоритетными направлениями бюджетной политики муниципального района « Мантуровский район» Курской области на 2019 год и на плановый период 2020 и 2021 годов  являются улучшение качества жизни людей, адресное решение  социальных проблем, повышение качества  муниципальных услуг, создание условий для модернизации экономики и повышения ее конкурентоспособности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dirty="0" smtClean="0"/>
              <a:t>Основные  задачи бюджетной политики муниципального района « Мантуровский район» Курской области на 2019 год и на плановый период 2020 и 2021 годов будут:</a:t>
            </a:r>
          </a:p>
          <a:p>
            <a:pPr eaLnBrk="1" hangingPunct="1">
              <a:defRPr/>
            </a:pPr>
            <a:r>
              <a:rPr lang="ru-RU" sz="1400" dirty="0" smtClean="0"/>
              <a:t>обеспечение долгосрочной  сбалансированности и устойчивости бюджетной системы  как базового принципа ответственной бюджетной политики при безусловном исполнении всех обязательств и задач, поставленных в указах Президента Российской Федерации от 7 мая 2012 года;</a:t>
            </a:r>
          </a:p>
          <a:p>
            <a:pPr eaLnBrk="1" hangingPunct="1">
              <a:defRPr/>
            </a:pPr>
            <a:r>
              <a:rPr lang="ru-RU" sz="1400" dirty="0" smtClean="0"/>
              <a:t>повышение эффективности бюджетных расходов в целом, в том числе за счет оптимизации  муниципальных закупок, бюджетной сети ;</a:t>
            </a:r>
          </a:p>
          <a:p>
            <a:pPr eaLnBrk="1" hangingPunct="1">
              <a:defRPr/>
            </a:pPr>
            <a:r>
              <a:rPr lang="ru-RU" sz="1400" dirty="0" smtClean="0"/>
              <a:t>формирование   бюджета муниципального района на основе муниципальных программ и достижение поставленных целей, для реализации которых имеются необходимые ресурсы;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1800" b="1" dirty="0" smtClean="0">
                <a:solidFill>
                  <a:schemeClr val="accent1"/>
                </a:solidFill>
              </a:rPr>
              <a:t>Основные  задачи бюджетной политики  </a:t>
            </a:r>
            <a:r>
              <a:rPr lang="ru-RU" altLang="en-US" sz="1800" b="1" dirty="0" smtClean="0"/>
              <a:t>муниципального района «Мантуровский район» Курской области на 2019 год </a:t>
            </a:r>
            <a:endParaRPr lang="ru-RU" altLang="en-US" sz="1800" dirty="0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400" dirty="0" smtClean="0"/>
              <a:t>исполнение  всех решений в пределах утвержденных предельных объемов расходов на реализацию  муниципальных программ ( в случае если в рамках муниципальной   программы ответственный исполнитель не находит резервов для реализации решения, от должен инициировать  корректировку или отмену такого решения);</a:t>
            </a:r>
          </a:p>
          <a:p>
            <a:pPr eaLnBrk="1" hangingPunct="1"/>
            <a:r>
              <a:rPr lang="ru-RU" sz="1400" dirty="0" smtClean="0"/>
              <a:t>определение  механизмов взаимодействия федеральных органов власти и  органов  муниципальной власти Мантуровского района  в соответствующих сферах,  в рамках  реализации  муниципальных программ;</a:t>
            </a:r>
          </a:p>
          <a:p>
            <a:pPr eaLnBrk="1" hangingPunct="1"/>
            <a:r>
              <a:rPr lang="ru-RU" sz="1400" dirty="0" smtClean="0"/>
              <a:t>создание единой правовой и  методической базы для оказания  муниципальных услуг в увязке с целевыми  показателями  развития соответствующих отраслей, для оценки качества и доступности услуг, предоставляемых населению, оценки эффективности деятельности организаций, развития конкурентной среды при  размещении  муниципальных заданий  на конкурсной  основе, в том числе с привлечением негосударственных  организаций;</a:t>
            </a:r>
          </a:p>
          <a:p>
            <a:pPr eaLnBrk="1" hangingPunct="1"/>
            <a:r>
              <a:rPr lang="ru-RU" sz="1400" dirty="0" smtClean="0"/>
              <a:t>формирование  « Бюджета для граждан» в доступной для широкого круга заинтересованных пользователей форме, разрабатываемого  в целях ознакомления  граждан с основными  целями, задачами и приоритетными направлениями бюджетной политики, обоснованиями  бюджетных расходов, планируемыми и достигнутыми результатами  использования бюджетных ассигнований;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/>
              <a:t>недопущение кредиторской задолженности по заработной плате и  социальным выплатам.</a:t>
            </a:r>
          </a:p>
          <a:p>
            <a:pPr eaLnBrk="1" hangingPunct="1"/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chemeClr val="accent1"/>
                </a:solidFill>
              </a:rPr>
              <a:t>Основные  задачи налоговой политики </a:t>
            </a:r>
            <a:r>
              <a:rPr lang="ru-RU" sz="1800" b="1" dirty="0" smtClean="0"/>
              <a:t>муниципального района </a:t>
            </a:r>
            <a:br>
              <a:rPr lang="ru-RU" sz="1800" b="1" dirty="0" smtClean="0"/>
            </a:br>
            <a:r>
              <a:rPr lang="ru-RU" sz="1800" b="1" dirty="0" smtClean="0"/>
              <a:t>«Мантуровский район» Курской области на 2019 год  </a:t>
            </a:r>
            <a:endParaRPr lang="ru-RU" sz="1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Налоговая политика на 2019 год будет направлена на обеспечение роста доходов бюджета муниципального района  за счет  улучшения администрирования действующих налогов, поддержку инвестиционной и  предпринимательской  активности.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Основными  направлениями налоговой политики будут: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реализация предложений, направленных на  выравнивание условий налогообложения граждан, организаций района независимо от их  организационно-правовых форм, проведение работы по   внесению  изменений в налогообложение  недвижимого  имущества, специальных  налоговых режимов, недопущение роста налоговой нагрузки;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ежегодная оценка  эффективности предоставляемых ( планируемых  к предоставлению)   местных  налоговых льгот, оценка общей  величины и динамики налоговых расходов  бюджета муниципального района, установление налоговых льгот на  временной основе, оптимизация их количества;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стимулирование развития инвестиционной  и предпринимательской деятельности  с использованием права, предоставленного федеральным законодательством по применению института  изменения сроков уплаты налогов в   местный бюджет;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повышения качества налогового  администрирования и  эффективности  взаимодействия   органов местного  самоуправления  с федеральными  органами  государственной власти, реализация мер по противодействию уклонению  от уплаты налогов и других платежей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Основные показатели </a:t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5"/>
                </a:solidFill>
              </a:rPr>
              <a:t>социально-экономического</a:t>
            </a:r>
            <a:r>
              <a:rPr lang="ru-RU" sz="3200" dirty="0" smtClean="0"/>
              <a:t> развития </a:t>
            </a:r>
            <a:br>
              <a:rPr lang="ru-RU" sz="3200" dirty="0" smtClean="0"/>
            </a:br>
            <a:r>
              <a:rPr lang="ru-RU" sz="3200" dirty="0" smtClean="0"/>
              <a:t>Мантуровского района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564904"/>
          <a:ext cx="7920879" cy="29940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86928"/>
                <a:gridCol w="1164000"/>
                <a:gridCol w="823317"/>
                <a:gridCol w="823317"/>
                <a:gridCol w="823317"/>
              </a:tblGrid>
              <a:tr h="24102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/>
                        <a:t>Наименование показателя</a:t>
                      </a:r>
                      <a:endParaRPr lang="ru-RU" sz="2000" b="1" dirty="0"/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/>
                        <a:t>Единицы</a:t>
                      </a:r>
                    </a:p>
                    <a:p>
                      <a:pPr algn="ctr" rtl="0" fontAlgn="b"/>
                      <a:r>
                        <a:rPr lang="ru-RU" sz="1400" b="1" dirty="0"/>
                        <a:t>измерения</a:t>
                      </a:r>
                      <a:endParaRPr lang="ru-RU" sz="2000" b="1" dirty="0"/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/>
                        <a:t>Значение показателя</a:t>
                      </a:r>
                      <a:endParaRPr lang="ru-RU" sz="2000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/>
                        <a:t>2019 год</a:t>
                      </a:r>
                      <a:endParaRPr lang="ru-RU" sz="20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/>
                        <a:t>2020 год</a:t>
                      </a:r>
                      <a:endParaRPr lang="ru-RU" sz="2000" b="1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dirty="0"/>
                        <a:t>2021 год</a:t>
                      </a:r>
                      <a:endParaRPr lang="ru-RU" sz="2000" b="1" dirty="0"/>
                    </a:p>
                  </a:txBody>
                  <a:tcPr marL="0" marR="0" marT="0" marB="0" anchor="ctr"/>
                </a:tc>
              </a:tr>
              <a:tr h="4010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dirty="0"/>
                        <a:t>Численность населения ( среднегодовая)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тыс. человек</a:t>
                      </a:r>
                      <a:endParaRPr lang="ru-RU" sz="2000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/>
                        <a:t>12,6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12,5</a:t>
                      </a:r>
                      <a:endParaRPr lang="ru-RU" sz="2000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12,3</a:t>
                      </a:r>
                      <a:endParaRPr lang="ru-RU" sz="2000" b="0"/>
                    </a:p>
                  </a:txBody>
                  <a:tcPr marL="0" marR="0" marT="0" marB="0" anchor="ctr"/>
                </a:tc>
              </a:tr>
              <a:tr h="3850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dirty="0"/>
                        <a:t>Индекс-дефлятор  цен сельскохозяйственной   продукции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%</a:t>
                      </a:r>
                      <a:endParaRPr lang="ru-RU" sz="2000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121,5</a:t>
                      </a:r>
                      <a:endParaRPr lang="ru-RU" sz="2000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104,5</a:t>
                      </a:r>
                      <a:endParaRPr lang="ru-RU" sz="2000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104,7</a:t>
                      </a:r>
                      <a:endParaRPr lang="ru-RU" sz="2000" b="0"/>
                    </a:p>
                  </a:txBody>
                  <a:tcPr marL="0" marR="0" marT="0" marB="0" anchor="ctr"/>
                </a:tc>
              </a:tr>
              <a:tr h="3850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dirty="0"/>
                        <a:t>Фонд заработной платы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/>
                        <a:t>тыс. рублей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617510</a:t>
                      </a:r>
                      <a:endParaRPr lang="ru-RU" sz="2000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633395</a:t>
                      </a:r>
                      <a:endParaRPr lang="ru-RU" sz="2000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672818,4</a:t>
                      </a:r>
                      <a:endParaRPr lang="ru-RU" sz="2000" b="0"/>
                    </a:p>
                  </a:txBody>
                  <a:tcPr marL="0" marR="0" marT="0" marB="0" anchor="ctr"/>
                </a:tc>
              </a:tr>
              <a:tr h="3850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dirty="0"/>
                        <a:t>Темп роста (снижения)  фонда заработной платы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/>
                        <a:t>%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/>
                        <a:t>103,1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103</a:t>
                      </a:r>
                      <a:endParaRPr lang="ru-RU" sz="2000" b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/>
                        <a:t>106</a:t>
                      </a:r>
                      <a:endParaRPr lang="ru-RU" sz="2000" b="0"/>
                    </a:p>
                  </a:txBody>
                  <a:tcPr marL="0" marR="0" marT="0" marB="0" anchor="ctr"/>
                </a:tc>
              </a:tr>
              <a:tr h="77007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dirty="0"/>
                        <a:t>Сводный индекс  потребительских цен ( все товары и платные услуги)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/>
                        <a:t>%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/>
                        <a:t>114,8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/>
                        <a:t>107,3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dirty="0"/>
                        <a:t>106,4</a:t>
                      </a:r>
                      <a:endParaRPr lang="ru-RU" sz="2000" b="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8381</TotalTime>
  <Words>2028</Words>
  <Application>Microsoft Office PowerPoint</Application>
  <PresentationFormat>Экран (4:3)</PresentationFormat>
  <Paragraphs>346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Diseño predeterminado</vt:lpstr>
      <vt:lpstr>Лист Microsoft Office Excel 97-2003</vt:lpstr>
      <vt:lpstr>Диаграмма</vt:lpstr>
      <vt:lpstr>БЮДЖЕТ ДЛЯ ГРАЖДАН  муниципального района  «Мантуровский район»</vt:lpstr>
      <vt:lpstr>Что такое бюджет?</vt:lpstr>
      <vt:lpstr>Что такое бюджет для граждан?</vt:lpstr>
      <vt:lpstr>Основные характеристики бюджета</vt:lpstr>
      <vt:lpstr>Основные направления бюджетной и налоговой политики муниципального района «Мантуровский район»  на 2019 год и плановый период 2020 и 2021 годов</vt:lpstr>
      <vt:lpstr>Основные  задачи бюджетной политики  муниципального района «Мантуровский район» Курской области на 2019 год и на плановый период 2020 и 2021 годов</vt:lpstr>
      <vt:lpstr>Основные  задачи бюджетной политики  муниципального района «Мантуровский район» Курской области на 2019 год </vt:lpstr>
      <vt:lpstr>Основные  задачи налоговой политики муниципального района  «Мантуровский район» Курской области на 2019 год  </vt:lpstr>
      <vt:lpstr>Основные показатели  социально-экономического развития  Мантуровского района</vt:lpstr>
      <vt:lpstr>Бюджет составляется и утверждается сроком на три года</vt:lpstr>
      <vt:lpstr>Слайд 11</vt:lpstr>
      <vt:lpstr>Доходы бюджета</vt:lpstr>
      <vt:lpstr>Структура доходов бюджета  на 2019 год</vt:lpstr>
      <vt:lpstr>Структура доходов  бюджета  на 2020 год</vt:lpstr>
      <vt:lpstr>Структура доходов  бюджета  на 2021 год</vt:lpstr>
      <vt:lpstr>Налог на доходы физических лиц по муниципальному району «Мантуровский район»</vt:lpstr>
      <vt:lpstr>Безвозмездные поступления  из областного бюджета на 2019 год  и плановый период 2020-2021 годов</vt:lpstr>
      <vt:lpstr>Структура расходов муниципального района «Мантуровский район»  по разделам функциональной классификации  на 2019 год и плановый период 2020-2021 годов</vt:lpstr>
      <vt:lpstr>Расходы бюджета  на социально-культурную сферу</vt:lpstr>
      <vt:lpstr>Доля расходов на социально-культурную сферу в общих расходах </vt:lpstr>
      <vt:lpstr>Расходы бюджета в 2019 году  на образование</vt:lpstr>
      <vt:lpstr>Расходы бюджета в 2020 году  на образование</vt:lpstr>
      <vt:lpstr>Расходы бюджета в 2021 году  на образование</vt:lpstr>
      <vt:lpstr>Меры социальной поддержки, оказываемые педагогическим работникам муниципального района «Мантуровский район» на 2019 год </vt:lpstr>
      <vt:lpstr>Молодежная политика и оздоровление детей по муниципальному району «Мантуровский район» на 2019 год </vt:lpstr>
      <vt:lpstr>Расходы  бюджета муниципального района «Мантуровский район» на 2019-2021годы, кинематографию </vt:lpstr>
      <vt:lpstr>Муниципальные программы на 2019 год  по муниципальному району «Мантуровский район» (тыс. руб.) </vt:lpstr>
      <vt:lpstr>Расходы бюджета на 2019-2021 годы  на социальную политику</vt:lpstr>
      <vt:lpstr>Расходы  бюджета муниципального района «Мантуровский район»  на охрану семьи и детства на 2019 год </vt:lpstr>
      <vt:lpstr>Меры социальной поддержки, оказываемые отдельным категориям граждан в муниципальном районе «Мантуровский район» на 2019 год </vt:lpstr>
      <vt:lpstr>Оказание финансовой помощи в виде межбюджетных трансфертов на 2019 по муниципальному району «Мантуровский район»</vt:lpstr>
      <vt:lpstr>Контактная информация  для взаимодействия с гражданами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Демонстрационная версия</cp:lastModifiedBy>
  <cp:revision>837</cp:revision>
  <dcterms:created xsi:type="dcterms:W3CDTF">2010-05-23T14:28:12Z</dcterms:created>
  <dcterms:modified xsi:type="dcterms:W3CDTF">2019-02-20T09:59:39Z</dcterms:modified>
</cp:coreProperties>
</file>